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5"/>
  </p:notesMasterIdLst>
  <p:sldIdLst>
    <p:sldId id="2145706374" r:id="rId2"/>
    <p:sldId id="2145706373" r:id="rId3"/>
    <p:sldId id="2145706375" r:id="rId4"/>
  </p:sldIdLst>
  <p:sldSz cx="12192000" cy="6858000"/>
  <p:notesSz cx="6858000" cy="9144000"/>
  <p:embeddedFontLst>
    <p:embeddedFont>
      <p:font typeface="Barlow" pitchFamily="2" charset="77"/>
      <p:regular r:id="rId6"/>
      <p:bold r:id="rId7"/>
      <p:italic r:id="rId8"/>
      <p:boldItalic r:id="rId9"/>
    </p:embeddedFont>
    <p:embeddedFont>
      <p:font typeface="Barlow Semi Condensed" panose="020F0502020204030204" pitchFamily="34" charset="0"/>
      <p:regular r:id="rId10"/>
      <p:bold r:id="rId11"/>
      <p:italic r:id="rId12"/>
      <p:boldItalic r:id="rId13"/>
    </p:embeddedFont>
    <p:embeddedFont>
      <p:font typeface="Georgia" panose="02040502050405020303" pitchFamily="18" charset="0"/>
      <p:regular r:id="rId14"/>
      <p:bold r:id="rId15"/>
      <p:italic r:id="rId16"/>
      <p:boldItalic r:id="rId17"/>
    </p:embeddedFont>
    <p:embeddedFont>
      <p:font typeface="Roboto" panose="02000000000000000000" pitchFamily="2" charset="0"/>
      <p:regular r:id="rId18"/>
      <p:bold r:id="rId19"/>
      <p:italic r:id="rId20"/>
      <p:boldItalic r:id="rId21"/>
    </p:embeddedFont>
  </p:embeddedFontLst>
  <p:custDataLst>
    <p:tags r:id="rId22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9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1" roundtripDataSignature="AMtx7mgqvn/x73enCaEG0Ljb458g6+hT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D00"/>
    <a:srgbClr val="F89A99"/>
    <a:srgbClr val="4CD421"/>
    <a:srgbClr val="F77F01"/>
    <a:srgbClr val="FFFFFF"/>
    <a:srgbClr val="000000"/>
    <a:srgbClr val="19333D"/>
    <a:srgbClr val="F0F0F0"/>
    <a:srgbClr val="013B48"/>
    <a:srgbClr val="568A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93"/>
    <p:restoredTop sz="95846"/>
  </p:normalViewPr>
  <p:slideViewPr>
    <p:cSldViewPr snapToGrid="0">
      <p:cViewPr varScale="1">
        <p:scale>
          <a:sx n="91" d="100"/>
          <a:sy n="91" d="100"/>
        </p:scale>
        <p:origin x="840" y="184"/>
      </p:cViewPr>
      <p:guideLst>
        <p:guide orient="horz" pos="2160"/>
        <p:guide pos="3940"/>
      </p:guideLst>
    </p:cSldViewPr>
  </p:slideViewPr>
  <p:outlineViewPr>
    <p:cViewPr>
      <p:scale>
        <a:sx n="33" d="100"/>
        <a:sy n="33" d="100"/>
      </p:scale>
      <p:origin x="0" y="-74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font" Target="fonts/font8.fntdata"/><Relationship Id="rId18" Type="http://schemas.openxmlformats.org/officeDocument/2006/relationships/font" Target="fonts/font13.fntdata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6.fntdata"/><Relationship Id="rId84" Type="http://schemas.openxmlformats.org/officeDocument/2006/relationships/theme" Target="theme/theme1.xml"/><Relationship Id="rId7" Type="http://schemas.openxmlformats.org/officeDocument/2006/relationships/font" Target="fonts/font2.fntdata"/><Relationship Id="rId12" Type="http://schemas.openxmlformats.org/officeDocument/2006/relationships/font" Target="fonts/font7.fntdata"/><Relationship Id="rId17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font" Target="fonts/font11.fntdata"/><Relationship Id="rId20" Type="http://schemas.openxmlformats.org/officeDocument/2006/relationships/font" Target="fonts/font15.fntdata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10.fntdata"/><Relationship Id="rId82" Type="http://schemas.openxmlformats.org/officeDocument/2006/relationships/presProps" Target="presProps.xml"/><Relationship Id="rId10" Type="http://schemas.openxmlformats.org/officeDocument/2006/relationships/font" Target="fonts/font5.fntdata"/><Relationship Id="rId19" Type="http://schemas.openxmlformats.org/officeDocument/2006/relationships/font" Target="fonts/font14.fntdata"/><Relationship Id="rId81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font" Target="fonts/font9.fntdata"/><Relationship Id="rId22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Bin_res_Microsoft_Excel-Arbeitsblatt.xlsb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Bin_res_Microsoft_Excel-Arbeitsblatt1.xlsb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Bin_res_Microsoft_Excel-Arbeitsblatt2.xlsb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054772056411937E-2"/>
          <c:y val="6.5224738087191619E-2"/>
          <c:w val="0.87143325680550998"/>
          <c:h val="0.86955052382561682"/>
        </c:manualLayout>
      </c:layout>
      <c:barChart>
        <c:barDir val="bar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0.49163660216464417"/>
                  <c:y val="1.0138560324433931E-3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D390-FD44-8A60-CA23A5A76626}"/>
                </c:ext>
              </c:extLst>
            </c:dLbl>
            <c:dLbl>
              <c:idx val="1"/>
              <c:layout>
                <c:manualLayout>
                  <c:x val="0.48376516890783866"/>
                  <c:y val="1.0138560324433931E-3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D390-FD44-8A60-CA23A5A76626}"/>
                </c:ext>
              </c:extLst>
            </c:dLbl>
            <c:dLbl>
              <c:idx val="2"/>
              <c:layout>
                <c:manualLayout>
                  <c:x val="0.13578222367989504"/>
                  <c:y val="1.0138560324433931E-3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D390-FD44-8A60-CA23A5A76626}"/>
                </c:ext>
              </c:extLst>
            </c:dLbl>
            <c:dLbl>
              <c:idx val="3"/>
              <c:layout>
                <c:manualLayout>
                  <c:x val="0.30305018038701215"/>
                  <c:y val="1.0138560324433931E-3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D390-FD44-8A60-CA23A5A76626}"/>
                </c:ext>
              </c:extLst>
            </c:dLbl>
            <c:dLbl>
              <c:idx val="4"/>
              <c:layout>
                <c:manualLayout>
                  <c:x val="0.16431616923581502"/>
                  <c:y val="1.0138560324433931E-3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4-D390-FD44-8A60-CA23A5A76626}"/>
                </c:ext>
              </c:extLst>
            </c:dLbl>
            <c:dLbl>
              <c:idx val="5"/>
              <c:layout>
                <c:manualLayout>
                  <c:x val="9.9704821252869794E-2"/>
                  <c:y val="1.0138560324433931E-3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D390-FD44-8A60-CA23A5A76626}"/>
                </c:ext>
              </c:extLst>
            </c:dLbl>
            <c:dLbl>
              <c:idx val="6"/>
              <c:layout>
                <c:manualLayout>
                  <c:x val="6.0675631354542472E-2"/>
                  <c:y val="1.0138560324433931E-3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6-D390-FD44-8A60-CA23A5A76626}"/>
                </c:ext>
              </c:extLst>
            </c:dLbl>
            <c:dLbl>
              <c:idx val="7"/>
              <c:layout>
                <c:manualLayout>
                  <c:x val="4.4276812069530991E-2"/>
                  <c:y val="1.0138560324433931E-3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D390-FD44-8A60-CA23A5A76626}"/>
                </c:ext>
              </c:extLst>
            </c:dLbl>
            <c:dLbl>
              <c:idx val="8"/>
              <c:layout>
                <c:manualLayout>
                  <c:x val="4.3948835683830761E-2"/>
                  <c:y val="1.0138560324433931E-3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8-D390-FD44-8A60-CA23A5A76626}"/>
                </c:ext>
              </c:extLst>
            </c:dLbl>
            <c:dLbl>
              <c:idx val="9"/>
              <c:layout>
                <c:manualLayout>
                  <c:x val="2.9189898327320433E-2"/>
                  <c:y val="1.0138560324433931E-3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D390-FD44-8A60-CA23A5A7662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Sheet1!$A$1:$J$1</c:f>
              <c:numCache>
                <c:formatCode>General</c:formatCode>
                <c:ptCount val="10"/>
                <c:pt idx="0">
                  <c:v>2256.768</c:v>
                </c:pt>
                <c:pt idx="1">
                  <c:v>2214.0432000000001</c:v>
                </c:pt>
                <c:pt idx="2">
                  <c:v>491.27085714285715</c:v>
                </c:pt>
                <c:pt idx="3">
                  <c:v>1278.23</c:v>
                </c:pt>
                <c:pt idx="4">
                  <c:v>638.6114826666668</c:v>
                </c:pt>
                <c:pt idx="5">
                  <c:v>310.71925333333331</c:v>
                </c:pt>
                <c:pt idx="6">
                  <c:v>110.074</c:v>
                </c:pt>
                <c:pt idx="7">
                  <c:v>69.623999999999995</c:v>
                </c:pt>
                <c:pt idx="8">
                  <c:v>68.955475555555566</c:v>
                </c:pt>
                <c:pt idx="9">
                  <c:v>29.116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390-FD44-8A60-CA23A5A766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57880319"/>
        <c:axId val="1"/>
      </c:barChart>
      <c:catAx>
        <c:axId val="357880319"/>
        <c:scaling>
          <c:orientation val="maxMin"/>
        </c:scaling>
        <c:delete val="0"/>
        <c:axPos val="l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cmpd="sng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2256.768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357880319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758877946881528E-3"/>
          <c:y val="0.12102161100196464"/>
          <c:w val="0.98448224410623697"/>
          <c:h val="0.79292730844793713"/>
        </c:manualLayout>
      </c:layout>
      <c:barChart>
        <c:barDir val="col"/>
        <c:grouping val="stacked"/>
        <c:varyColors val="0"/>
        <c:ser>
          <c:idx val="0"/>
          <c:order val="0"/>
          <c:spPr>
            <a:noFill/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0-00C5-6046-B7B9-50931A13197C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00C5-6046-B7B9-50931A13197C}"/>
              </c:ext>
            </c:extLst>
          </c:dPt>
          <c:dLbls>
            <c:dLbl>
              <c:idx val="0"/>
              <c:layout>
                <c:manualLayout>
                  <c:x val="0"/>
                  <c:y val="-0.15127701375245581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00C5-6046-B7B9-50931A13197C}"/>
                </c:ext>
              </c:extLst>
            </c:dLbl>
            <c:dLbl>
              <c:idx val="7"/>
              <c:layout>
                <c:manualLayout>
                  <c:x val="0"/>
                  <c:y val="-0.431434184675835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600" b="1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00C5-6046-B7B9-50931A13197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Sheet1!$A$1:$H$1</c:f>
              <c:numCache>
                <c:formatCode>General</c:formatCode>
                <c:ptCount val="8"/>
                <c:pt idx="0">
                  <c:v>2256.768</c:v>
                </c:pt>
                <c:pt idx="1">
                  <c:v>2256.768</c:v>
                </c:pt>
                <c:pt idx="2">
                  <c:v>4470.8112000000001</c:v>
                </c:pt>
                <c:pt idx="3">
                  <c:v>5749.0411999999997</c:v>
                </c:pt>
                <c:pt idx="4">
                  <c:v>6387.6526826666668</c:v>
                </c:pt>
                <c:pt idx="5">
                  <c:v>6878.9235398095243</c:v>
                </c:pt>
                <c:pt idx="6">
                  <c:v>7189.642793142857</c:v>
                </c:pt>
                <c:pt idx="7">
                  <c:v>7467.4122686984119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0C5-6046-B7B9-50931A13197C}"/>
            </c:ext>
          </c:extLst>
        </c:ser>
        <c:ser>
          <c:idx val="1"/>
          <c:order val="1"/>
          <c:spPr>
            <a:solidFill>
              <a:schemeClr val="accent1"/>
            </a:solidFill>
            <a:ln>
              <a:noFill/>
            </a:ln>
          </c:spPr>
          <c:invertIfNegative val="0"/>
          <c:dLbls>
            <c:dLbl>
              <c:idx val="1"/>
              <c:layout>
                <c:manualLayout>
                  <c:x val="0"/>
                  <c:y val="-1.1787819253438114E-3"/>
                </c:manualLayout>
              </c:layout>
              <c:numFmt formatCode="#,##0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00C5-6046-B7B9-50931A13197C}"/>
                </c:ext>
              </c:extLst>
            </c:dLbl>
            <c:dLbl>
              <c:idx val="2"/>
              <c:layout>
                <c:manualLayout>
                  <c:x val="0"/>
                  <c:y val="-1.1787819253438114E-3"/>
                </c:manualLayout>
              </c:layout>
              <c:numFmt formatCode="#,##0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4-00C5-6046-B7B9-50931A13197C}"/>
                </c:ext>
              </c:extLst>
            </c:dLbl>
            <c:dLbl>
              <c:idx val="3"/>
              <c:layout>
                <c:manualLayout>
                  <c:x val="0"/>
                  <c:y val="-1.1787819253438114E-3"/>
                </c:manualLayout>
              </c:layout>
              <c:numFmt formatCode="#,##0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00C5-6046-B7B9-50931A13197C}"/>
                </c:ext>
              </c:extLst>
            </c:dLbl>
            <c:dLbl>
              <c:idx val="4"/>
              <c:layout>
                <c:manualLayout>
                  <c:x val="0"/>
                  <c:y val="-1.1787819253438114E-3"/>
                </c:manualLayout>
              </c:layout>
              <c:numFmt formatCode="#,##0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6-00C5-6046-B7B9-50931A13197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Sheet1!$A$2:$H$2</c:f>
              <c:numCache>
                <c:formatCode>General</c:formatCode>
                <c:ptCount val="8"/>
                <c:pt idx="1">
                  <c:v>2214.0432000000001</c:v>
                </c:pt>
                <c:pt idx="2">
                  <c:v>1278.2299999999996</c:v>
                </c:pt>
                <c:pt idx="3">
                  <c:v>638.61148266666714</c:v>
                </c:pt>
                <c:pt idx="4">
                  <c:v>491.27085714285749</c:v>
                </c:pt>
                <c:pt idx="5">
                  <c:v>310.71925333333365</c:v>
                </c:pt>
                <c:pt idx="6">
                  <c:v>277.7694755555558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0C5-6046-B7B9-50931A1319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46829519"/>
        <c:axId val="1"/>
      </c:barChart>
      <c:catAx>
        <c:axId val="346829519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cmpd="sng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7467.4122686984128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346829519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6911699452743678E-3"/>
          <c:y val="0.1204766107678729"/>
          <c:w val="0.98461766010945129"/>
          <c:h val="0.79435127978817299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0"/>
                  <c:y val="-0.13459841129744043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Roboto"/>
                      <a:ea typeface="Roboto"/>
                      <a:cs typeface="Roboto"/>
                      <a:sym typeface="Roboto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12B8-D548-99DB-AE23034CBED8}"/>
                </c:ext>
              </c:extLst>
            </c:dLbl>
            <c:dLbl>
              <c:idx val="1"/>
              <c:layout>
                <c:manualLayout>
                  <c:x val="0"/>
                  <c:y val="-0.16460723742277139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Roboto"/>
                      <a:ea typeface="Roboto"/>
                      <a:cs typeface="Roboto"/>
                      <a:sym typeface="Roboto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12B8-D548-99DB-AE23034CBED8}"/>
                </c:ext>
              </c:extLst>
            </c:dLbl>
            <c:dLbl>
              <c:idx val="2"/>
              <c:layout>
                <c:manualLayout>
                  <c:x val="0"/>
                  <c:y val="-0.30494263018534862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Roboto"/>
                      <a:ea typeface="Roboto"/>
                      <a:cs typeface="Roboto"/>
                      <a:sym typeface="Roboto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12B8-D548-99DB-AE23034CBED8}"/>
                </c:ext>
              </c:extLst>
            </c:dLbl>
            <c:dLbl>
              <c:idx val="3"/>
              <c:layout>
                <c:manualLayout>
                  <c:x val="0"/>
                  <c:y val="-0.30494263018534862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Roboto"/>
                      <a:ea typeface="Roboto"/>
                      <a:cs typeface="Roboto"/>
                      <a:sym typeface="Roboto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12B8-D548-99DB-AE23034CBED8}"/>
                </c:ext>
              </c:extLst>
            </c:dLbl>
            <c:dLbl>
              <c:idx val="4"/>
              <c:layout>
                <c:manualLayout>
                  <c:x val="0"/>
                  <c:y val="-0.30494263018534862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Roboto"/>
                      <a:ea typeface="Roboto"/>
                      <a:cs typeface="Roboto"/>
                      <a:sym typeface="Roboto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4-12B8-D548-99DB-AE23034CBED8}"/>
                </c:ext>
              </c:extLst>
            </c:dLbl>
            <c:dLbl>
              <c:idx val="5"/>
              <c:layout>
                <c:manualLayout>
                  <c:x val="0"/>
                  <c:y val="-0.43248014121800532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Roboto"/>
                      <a:ea typeface="Roboto"/>
                      <a:cs typeface="Roboto"/>
                      <a:sym typeface="Roboto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12B8-D548-99DB-AE23034CBED8}"/>
                </c:ext>
              </c:extLst>
            </c:dLbl>
            <c:dLbl>
              <c:idx val="6"/>
              <c:layout>
                <c:manualLayout>
                  <c:x val="0"/>
                  <c:y val="-0.43248014121800532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Roboto"/>
                      <a:ea typeface="Roboto"/>
                      <a:cs typeface="Roboto"/>
                      <a:sym typeface="Roboto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6-12B8-D548-99DB-AE23034CBED8}"/>
                </c:ext>
              </c:extLst>
            </c:dLbl>
            <c:dLbl>
              <c:idx val="7"/>
              <c:layout>
                <c:manualLayout>
                  <c:x val="0"/>
                  <c:y val="-0.43248014121800532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Roboto"/>
                      <a:ea typeface="Roboto"/>
                      <a:cs typeface="Roboto"/>
                      <a:sym typeface="Roboto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12B8-D548-99DB-AE23034CBED8}"/>
                </c:ext>
              </c:extLst>
            </c:dLbl>
            <c:dLbl>
              <c:idx val="8"/>
              <c:layout>
                <c:manualLayout>
                  <c:x val="0"/>
                  <c:y val="-0.43248014121800532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Roboto"/>
                      <a:ea typeface="Roboto"/>
                      <a:cs typeface="Roboto"/>
                      <a:sym typeface="Roboto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8-12B8-D548-99DB-AE23034CBED8}"/>
                </c:ext>
              </c:extLst>
            </c:dLbl>
            <c:dLbl>
              <c:idx val="9"/>
              <c:layout>
                <c:manualLayout>
                  <c:x val="0"/>
                  <c:y val="-0.43248014121800532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Roboto"/>
                      <a:ea typeface="Roboto"/>
                      <a:cs typeface="Roboto"/>
                      <a:sym typeface="Roboto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12B8-D548-99DB-AE23034CBED8}"/>
                </c:ext>
              </c:extLst>
            </c:dLbl>
            <c:dLbl>
              <c:idx val="10"/>
              <c:layout>
                <c:manualLayout>
                  <c:x val="0"/>
                  <c:y val="-0.43248014121800532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Roboto"/>
                      <a:ea typeface="Roboto"/>
                      <a:cs typeface="Roboto"/>
                      <a:sym typeface="Roboto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A-12B8-D548-99DB-AE23034CBED8}"/>
                </c:ext>
              </c:extLst>
            </c:dLbl>
            <c:dLbl>
              <c:idx val="11"/>
              <c:layout>
                <c:manualLayout>
                  <c:x val="0"/>
                  <c:y val="-0.43248014121800532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Roboto"/>
                      <a:ea typeface="Roboto"/>
                      <a:cs typeface="Roboto"/>
                      <a:sym typeface="Roboto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B-12B8-D548-99DB-AE23034CBED8}"/>
                </c:ext>
              </c:extLst>
            </c:dLbl>
            <c:dLbl>
              <c:idx val="12"/>
              <c:layout>
                <c:manualLayout>
                  <c:x val="0"/>
                  <c:y val="-0.30141218005295678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Roboto"/>
                      <a:ea typeface="Roboto"/>
                      <a:cs typeface="Roboto"/>
                      <a:sym typeface="Roboto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C-12B8-D548-99DB-AE23034CBED8}"/>
                </c:ext>
              </c:extLst>
            </c:dLbl>
            <c:dLbl>
              <c:idx val="13"/>
              <c:layout>
                <c:manualLayout>
                  <c:x val="0"/>
                  <c:y val="-0.30141218005295678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Roboto"/>
                      <a:ea typeface="Roboto"/>
                      <a:cs typeface="Roboto"/>
                      <a:sym typeface="Roboto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D-12B8-D548-99DB-AE23034CBED8}"/>
                </c:ext>
              </c:extLst>
            </c:dLbl>
            <c:dLbl>
              <c:idx val="14"/>
              <c:layout>
                <c:manualLayout>
                  <c:x val="0"/>
                  <c:y val="-0.30141218005295678"/>
                </c:manualLayout>
              </c:layout>
              <c:numFmt formatCode="#,##0;&quot;-&quot;#,##0" sourceLinked="0"/>
              <c:spPr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 kern="1200">
                      <a:solidFill>
                        <a:schemeClr val="tx1"/>
                      </a:solidFill>
                      <a:latin typeface="Roboto"/>
                      <a:ea typeface="Roboto"/>
                      <a:cs typeface="Roboto"/>
                      <a:sym typeface="Roboto"/>
                    </a:defRPr>
                  </a:pPr>
                  <a:endParaRPr lang="de-DE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E-12B8-D548-99DB-AE23034CBED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Sheet1!$A$1:$O$1</c:f>
              <c:numCache>
                <c:formatCode>General</c:formatCode>
                <c:ptCount val="15"/>
                <c:pt idx="0">
                  <c:v>161</c:v>
                </c:pt>
                <c:pt idx="1">
                  <c:v>209</c:v>
                </c:pt>
                <c:pt idx="2">
                  <c:v>436</c:v>
                </c:pt>
                <c:pt idx="3">
                  <c:v>436</c:v>
                </c:pt>
                <c:pt idx="4">
                  <c:v>436</c:v>
                </c:pt>
                <c:pt idx="5">
                  <c:v>642</c:v>
                </c:pt>
                <c:pt idx="6">
                  <c:v>642</c:v>
                </c:pt>
                <c:pt idx="7">
                  <c:v>642</c:v>
                </c:pt>
                <c:pt idx="8">
                  <c:v>642</c:v>
                </c:pt>
                <c:pt idx="9">
                  <c:v>642</c:v>
                </c:pt>
                <c:pt idx="10">
                  <c:v>642</c:v>
                </c:pt>
                <c:pt idx="11">
                  <c:v>642</c:v>
                </c:pt>
                <c:pt idx="12">
                  <c:v>430</c:v>
                </c:pt>
                <c:pt idx="13">
                  <c:v>430</c:v>
                </c:pt>
                <c:pt idx="14">
                  <c:v>430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12B8-D548-99DB-AE23034CBE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910745967"/>
        <c:axId val="1"/>
      </c:barChart>
      <c:catAx>
        <c:axId val="910745967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cmpd="sng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642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910745967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Georgia" panose="02040502050405020303" pitchFamily="18" charset="0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de-DE">
              <a:latin typeface="Georgia" panose="02040502050405020303" pitchFamily="18" charset="0"/>
            </a:endParaRPr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Georgia" panose="02040502050405020303" pitchFamily="18" charset="0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de-DE">
              <a:latin typeface="Georgia" panose="02040502050405020303" pitchFamily="18" charset="0"/>
            </a:endParaRPr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Georgia" panose="02040502050405020303" pitchFamily="18" charset="0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de-DE">
              <a:latin typeface="Georgia" panose="02040502050405020303" pitchFamily="18" charset="0"/>
            </a:endParaRPr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>
          <a:extLst>
            <a:ext uri="{FF2B5EF4-FFF2-40B4-BE49-F238E27FC236}">
              <a16:creationId xmlns:a16="http://schemas.microsoft.com/office/drawing/2014/main" id="{B7F05129-21A8-0642-A61C-C5E3630F45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35:notes">
            <a:extLst>
              <a:ext uri="{FF2B5EF4-FFF2-40B4-BE49-F238E27FC236}">
                <a16:creationId xmlns:a16="http://schemas.microsoft.com/office/drawing/2014/main" id="{A09A422C-24E1-7A3F-262F-AE9D161BFFE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9" name="Google Shape;499;p35:notes">
            <a:extLst>
              <a:ext uri="{FF2B5EF4-FFF2-40B4-BE49-F238E27FC236}">
                <a16:creationId xmlns:a16="http://schemas.microsoft.com/office/drawing/2014/main" id="{1CB3AE01-6286-885F-E2BE-70A9552AE89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>
                <a:latin typeface="Georgia"/>
                <a:ea typeface="Georgia"/>
                <a:cs typeface="Georgia"/>
                <a:sym typeface="Georgia"/>
              </a:rPr>
              <a:t>- Unsere Initiative ist anschlussfähig bei allen Menschen in Berlin</a:t>
            </a:r>
            <a:br>
              <a:rPr lang="de-DE" dirty="0">
                <a:latin typeface="Georgia"/>
                <a:ea typeface="Georgia"/>
                <a:cs typeface="Georgia"/>
                <a:sym typeface="Georgia"/>
              </a:rPr>
            </a:br>
            <a:r>
              <a:rPr lang="de-DE" dirty="0">
                <a:latin typeface="Georgia"/>
                <a:ea typeface="Georgia"/>
                <a:cs typeface="Georgia"/>
                <a:sym typeface="Georgia"/>
              </a:rPr>
              <a:t>- Wir wollen eine Initiative für alle Menschen in Berlin sein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00" name="Google Shape;500;p35:notes">
            <a:extLst>
              <a:ext uri="{FF2B5EF4-FFF2-40B4-BE49-F238E27FC236}">
                <a16:creationId xmlns:a16="http://schemas.microsoft.com/office/drawing/2014/main" id="{24D07FFF-04BE-DC6D-04C0-4834A704E53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>
                <a:latin typeface="Georgia"/>
                <a:ea typeface="Georgia"/>
                <a:cs typeface="Georgia"/>
                <a:sym typeface="Georgia"/>
              </a:rPr>
              <a:t>1</a:t>
            </a:fld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64035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>
          <a:extLst>
            <a:ext uri="{FF2B5EF4-FFF2-40B4-BE49-F238E27FC236}">
              <a16:creationId xmlns:a16="http://schemas.microsoft.com/office/drawing/2014/main" id="{4F5126B7-1A4E-F8A4-D3F0-11E3F030AF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35:notes">
            <a:extLst>
              <a:ext uri="{FF2B5EF4-FFF2-40B4-BE49-F238E27FC236}">
                <a16:creationId xmlns:a16="http://schemas.microsoft.com/office/drawing/2014/main" id="{94501C68-9A9D-0C6A-6C74-5829632FE3A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9" name="Google Shape;499;p35:notes">
            <a:extLst>
              <a:ext uri="{FF2B5EF4-FFF2-40B4-BE49-F238E27FC236}">
                <a16:creationId xmlns:a16="http://schemas.microsoft.com/office/drawing/2014/main" id="{1F909B6D-BBDB-A911-1408-BDF08CE9C86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>
                <a:latin typeface="Georgia"/>
                <a:ea typeface="Georgia"/>
                <a:cs typeface="Georgia"/>
                <a:sym typeface="Georgia"/>
              </a:rPr>
              <a:t>- Unsere Initiative ist anschlussfähig bei allen Menschen in Berlin</a:t>
            </a:r>
            <a:br>
              <a:rPr lang="de-DE" dirty="0">
                <a:latin typeface="Georgia"/>
                <a:ea typeface="Georgia"/>
                <a:cs typeface="Georgia"/>
                <a:sym typeface="Georgia"/>
              </a:rPr>
            </a:br>
            <a:r>
              <a:rPr lang="de-DE" dirty="0">
                <a:latin typeface="Georgia"/>
                <a:ea typeface="Georgia"/>
                <a:cs typeface="Georgia"/>
                <a:sym typeface="Georgia"/>
              </a:rPr>
              <a:t>- Wir wollen eine Initiative für alle Menschen in Berlin sein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00" name="Google Shape;500;p35:notes">
            <a:extLst>
              <a:ext uri="{FF2B5EF4-FFF2-40B4-BE49-F238E27FC236}">
                <a16:creationId xmlns:a16="http://schemas.microsoft.com/office/drawing/2014/main" id="{5B8C23DD-4698-952D-1D64-F1F960AA5C42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>
                <a:latin typeface="Georgia"/>
                <a:ea typeface="Georgia"/>
                <a:cs typeface="Georgia"/>
                <a:sym typeface="Georgia"/>
              </a:rPr>
              <a:t>2</a:t>
            </a:fld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910885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>
          <a:extLst>
            <a:ext uri="{FF2B5EF4-FFF2-40B4-BE49-F238E27FC236}">
              <a16:creationId xmlns:a16="http://schemas.microsoft.com/office/drawing/2014/main" id="{FA7E43DA-AEAC-D0C5-EECB-447CEAF32D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35:notes">
            <a:extLst>
              <a:ext uri="{FF2B5EF4-FFF2-40B4-BE49-F238E27FC236}">
                <a16:creationId xmlns:a16="http://schemas.microsoft.com/office/drawing/2014/main" id="{73A695DA-DFEE-2EFD-623F-EE3EED61A69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9" name="Google Shape;499;p35:notes">
            <a:extLst>
              <a:ext uri="{FF2B5EF4-FFF2-40B4-BE49-F238E27FC236}">
                <a16:creationId xmlns:a16="http://schemas.microsoft.com/office/drawing/2014/main" id="{910C94F5-3AEF-5E4C-DA05-860834BB775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>
                <a:latin typeface="Georgia"/>
                <a:ea typeface="Georgia"/>
                <a:cs typeface="Georgia"/>
                <a:sym typeface="Georgia"/>
              </a:rPr>
              <a:t>- Unsere Initiative ist anschlussfähig bei allen Menschen in Berlin</a:t>
            </a:r>
            <a:br>
              <a:rPr lang="de-DE" dirty="0">
                <a:latin typeface="Georgia"/>
                <a:ea typeface="Georgia"/>
                <a:cs typeface="Georgia"/>
                <a:sym typeface="Georgia"/>
              </a:rPr>
            </a:br>
            <a:r>
              <a:rPr lang="de-DE" dirty="0">
                <a:latin typeface="Georgia"/>
                <a:ea typeface="Georgia"/>
                <a:cs typeface="Georgia"/>
                <a:sym typeface="Georgia"/>
              </a:rPr>
              <a:t>- Wir wollen eine Initiative für alle Menschen in Berlin sein</a:t>
            </a: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00" name="Google Shape;500;p35:notes">
            <a:extLst>
              <a:ext uri="{FF2B5EF4-FFF2-40B4-BE49-F238E27FC236}">
                <a16:creationId xmlns:a16="http://schemas.microsoft.com/office/drawing/2014/main" id="{1A828D94-DE9E-A264-FA99-0961FADAC6D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>
                <a:latin typeface="Georgia"/>
                <a:ea typeface="Georgia"/>
                <a:cs typeface="Georgia"/>
                <a:sym typeface="Georgia"/>
              </a:rPr>
              <a:t>3</a:t>
            </a:fld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33697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5" Type="http://schemas.openxmlformats.org/officeDocument/2006/relationships/image" Target="../media/image5.png"/><Relationship Id="rId4" Type="http://schemas.openxmlformats.org/officeDocument/2006/relationships/image" Target="../media/image6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7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Kapiteltrenner">
  <p:cSld name="Kapiteltrenner">
    <p:bg>
      <p:bgPr>
        <a:solidFill>
          <a:srgbClr val="385861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F9697240-14DA-49BC-8E1C-2986B2E1519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38338089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7772400" imgH="10058400" progId="TCLayout.ActiveDocument.1">
                  <p:embed/>
                </p:oleObj>
              </mc:Choice>
              <mc:Fallback>
                <p:oleObj name="think-cell Folie" r:id="rId3" imgW="7772400" imgH="1005840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Google Shape;69;p82"/>
          <p:cNvSpPr txBox="1">
            <a:spLocks noGrp="1"/>
          </p:cNvSpPr>
          <p:nvPr>
            <p:ph type="title"/>
          </p:nvPr>
        </p:nvSpPr>
        <p:spPr>
          <a:xfrm>
            <a:off x="860134" y="4090073"/>
            <a:ext cx="6925821" cy="1068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Barlow Semi Condensed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82"/>
          <p:cNvSpPr txBox="1">
            <a:spLocks noGrp="1"/>
          </p:cNvSpPr>
          <p:nvPr>
            <p:ph type="dt" idx="10"/>
          </p:nvPr>
        </p:nvSpPr>
        <p:spPr>
          <a:xfrm>
            <a:off x="7460226" y="6351229"/>
            <a:ext cx="10741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72" name="Google Shape;72;p82"/>
          <p:cNvCxnSpPr/>
          <p:nvPr/>
        </p:nvCxnSpPr>
        <p:spPr>
          <a:xfrm>
            <a:off x="0" y="4992729"/>
            <a:ext cx="6925821" cy="0"/>
          </a:xfrm>
          <a:prstGeom prst="straightConnector1">
            <a:avLst/>
          </a:prstGeom>
          <a:noFill/>
          <a:ln w="3175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3" name="Google Shape;73;p82"/>
          <p:cNvSpPr txBox="1">
            <a:spLocks noGrp="1"/>
          </p:cNvSpPr>
          <p:nvPr>
            <p:ph type="ftr" idx="11"/>
          </p:nvPr>
        </p:nvSpPr>
        <p:spPr>
          <a:xfrm>
            <a:off x="838200" y="6351229"/>
            <a:ext cx="6545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F5F5F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811F2776-01DF-7E22-E36D-FC041B590D61}"/>
              </a:ext>
            </a:extLst>
          </p:cNvPr>
          <p:cNvSpPr txBox="1">
            <a:spLocks/>
          </p:cNvSpPr>
          <p:nvPr userDrawn="1"/>
        </p:nvSpPr>
        <p:spPr>
          <a:xfrm>
            <a:off x="11279995" y="6428888"/>
            <a:ext cx="383999" cy="288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de-D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99747528-749C-EE42-AC84-BED3BDCE1B73}" type="slidenum">
              <a:rPr lang="de-DE" sz="933" smtClean="0">
                <a:solidFill>
                  <a:srgbClr val="FFFF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pPr algn="ctr">
                <a:defRPr/>
              </a:pPr>
              <a:t>‹Nr.›</a:t>
            </a:fld>
            <a:endParaRPr lang="de-DE" sz="933" dirty="0">
              <a:solidFill>
                <a:srgbClr val="FFFF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up">
  <p:cSld name="Backup">
    <p:bg>
      <p:bgPr>
        <a:solidFill>
          <a:srgbClr val="385861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26564957-B2AB-7A18-7577-7418DB195E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0858978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7772400" imgH="10058400" progId="TCLayout.ActiveDocument.1">
                  <p:embed/>
                </p:oleObj>
              </mc:Choice>
              <mc:Fallback>
                <p:oleObj name="think-cell Folie" r:id="rId3" imgW="7772400" imgH="1005840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Google Shape;75;p83"/>
          <p:cNvSpPr txBox="1">
            <a:spLocks noGrp="1"/>
          </p:cNvSpPr>
          <p:nvPr>
            <p:ph type="dt" idx="10"/>
          </p:nvPr>
        </p:nvSpPr>
        <p:spPr>
          <a:xfrm>
            <a:off x="7460226" y="6351229"/>
            <a:ext cx="10741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77" name="Google Shape;77;p83"/>
          <p:cNvCxnSpPr/>
          <p:nvPr/>
        </p:nvCxnSpPr>
        <p:spPr>
          <a:xfrm>
            <a:off x="0" y="4992729"/>
            <a:ext cx="6925821" cy="0"/>
          </a:xfrm>
          <a:prstGeom prst="straightConnector1">
            <a:avLst/>
          </a:prstGeom>
          <a:noFill/>
          <a:ln w="31750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8" name="Google Shape;78;p83"/>
          <p:cNvSpPr txBox="1">
            <a:spLocks noGrp="1"/>
          </p:cNvSpPr>
          <p:nvPr>
            <p:ph type="ftr" idx="11"/>
          </p:nvPr>
        </p:nvSpPr>
        <p:spPr>
          <a:xfrm>
            <a:off x="838200" y="6351229"/>
            <a:ext cx="6545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F5F5F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83"/>
          <p:cNvSpPr txBox="1"/>
          <p:nvPr/>
        </p:nvSpPr>
        <p:spPr>
          <a:xfrm>
            <a:off x="853190" y="3801600"/>
            <a:ext cx="7550537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8000">
                <a:solidFill>
                  <a:schemeClr val="lt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rPr>
              <a:t>Backup</a:t>
            </a:r>
            <a:endParaRPr>
              <a:latin typeface="Georgia" panose="02040502050405020303" pitchFamily="18" charset="0"/>
            </a:endParaRPr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3770C5AB-C596-E7EB-33FB-B095A9CDB2C9}"/>
              </a:ext>
            </a:extLst>
          </p:cNvPr>
          <p:cNvSpPr txBox="1">
            <a:spLocks/>
          </p:cNvSpPr>
          <p:nvPr userDrawn="1"/>
        </p:nvSpPr>
        <p:spPr>
          <a:xfrm>
            <a:off x="11279995" y="6428888"/>
            <a:ext cx="383999" cy="288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de-D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99747528-749C-EE42-AC84-BED3BDCE1B73}" type="slidenum">
              <a:rPr lang="de-DE" sz="933" smtClean="0">
                <a:solidFill>
                  <a:srgbClr val="FFFF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pPr algn="ctr">
                <a:defRPr/>
              </a:pPr>
              <a:t>‹Nr.›</a:t>
            </a:fld>
            <a:endParaRPr lang="de-DE" sz="933" dirty="0">
              <a:solidFill>
                <a:srgbClr val="FFFF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Karten">
  <p:cSld name="3_Karte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4E0DFFCC-D21D-C7E4-6572-55E9799F0CF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86767449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7772400" imgH="10058400" progId="TCLayout.ActiveDocument.1">
                  <p:embed/>
                </p:oleObj>
              </mc:Choice>
              <mc:Fallback>
                <p:oleObj name="think-cell Folie" r:id="rId3" imgW="7772400" imgH="1005840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Google Shape;81;p84"/>
          <p:cNvSpPr txBox="1">
            <a:spLocks noGrp="1"/>
          </p:cNvSpPr>
          <p:nvPr>
            <p:ph type="title"/>
          </p:nvPr>
        </p:nvSpPr>
        <p:spPr>
          <a:xfrm>
            <a:off x="838200" y="320676"/>
            <a:ext cx="9541476" cy="1119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arlow Semi Condensed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84"/>
          <p:cNvSpPr txBox="1">
            <a:spLocks noGrp="1"/>
          </p:cNvSpPr>
          <p:nvPr>
            <p:ph type="dt" idx="10"/>
          </p:nvPr>
        </p:nvSpPr>
        <p:spPr>
          <a:xfrm>
            <a:off x="7460226" y="6351229"/>
            <a:ext cx="10741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84"/>
          <p:cNvSpPr/>
          <p:nvPr/>
        </p:nvSpPr>
        <p:spPr>
          <a:xfrm>
            <a:off x="838200" y="2082392"/>
            <a:ext cx="3420000" cy="628650"/>
          </a:xfrm>
          <a:prstGeom prst="rect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5" name="Google Shape;85;p84"/>
          <p:cNvSpPr/>
          <p:nvPr/>
        </p:nvSpPr>
        <p:spPr>
          <a:xfrm>
            <a:off x="4417756" y="2082392"/>
            <a:ext cx="3420000" cy="628650"/>
          </a:xfrm>
          <a:prstGeom prst="rect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6" name="Google Shape;86;p84"/>
          <p:cNvSpPr/>
          <p:nvPr/>
        </p:nvSpPr>
        <p:spPr>
          <a:xfrm>
            <a:off x="7997313" y="2082392"/>
            <a:ext cx="3420000" cy="628650"/>
          </a:xfrm>
          <a:prstGeom prst="rect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7" name="Google Shape;87;p84"/>
          <p:cNvSpPr/>
          <p:nvPr/>
        </p:nvSpPr>
        <p:spPr>
          <a:xfrm>
            <a:off x="838200" y="2755556"/>
            <a:ext cx="3420000" cy="3240000"/>
          </a:xfrm>
          <a:prstGeom prst="rect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8" name="Google Shape;88;p84"/>
          <p:cNvSpPr/>
          <p:nvPr/>
        </p:nvSpPr>
        <p:spPr>
          <a:xfrm>
            <a:off x="4417756" y="2755556"/>
            <a:ext cx="3420000" cy="3240000"/>
          </a:xfrm>
          <a:prstGeom prst="rect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9" name="Google Shape;89;p84"/>
          <p:cNvSpPr/>
          <p:nvPr/>
        </p:nvSpPr>
        <p:spPr>
          <a:xfrm>
            <a:off x="7997313" y="2755556"/>
            <a:ext cx="3420000" cy="3240000"/>
          </a:xfrm>
          <a:prstGeom prst="rect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0" name="Google Shape;90;p84"/>
          <p:cNvSpPr txBox="1">
            <a:spLocks noGrp="1"/>
          </p:cNvSpPr>
          <p:nvPr>
            <p:ph type="body" idx="1"/>
          </p:nvPr>
        </p:nvSpPr>
        <p:spPr>
          <a:xfrm>
            <a:off x="914401" y="2201132"/>
            <a:ext cx="3239036" cy="40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 i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84"/>
          <p:cNvSpPr txBox="1">
            <a:spLocks noGrp="1"/>
          </p:cNvSpPr>
          <p:nvPr>
            <p:ph type="body" idx="2"/>
          </p:nvPr>
        </p:nvSpPr>
        <p:spPr>
          <a:xfrm>
            <a:off x="4508238" y="2192546"/>
            <a:ext cx="3239036" cy="40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 i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84"/>
          <p:cNvSpPr txBox="1">
            <a:spLocks noGrp="1"/>
          </p:cNvSpPr>
          <p:nvPr>
            <p:ph type="body" idx="3"/>
          </p:nvPr>
        </p:nvSpPr>
        <p:spPr>
          <a:xfrm>
            <a:off x="8087795" y="2191940"/>
            <a:ext cx="3239036" cy="40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 i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84"/>
          <p:cNvSpPr txBox="1">
            <a:spLocks noGrp="1"/>
          </p:cNvSpPr>
          <p:nvPr>
            <p:ph type="body" idx="4"/>
          </p:nvPr>
        </p:nvSpPr>
        <p:spPr>
          <a:xfrm>
            <a:off x="928682" y="2845401"/>
            <a:ext cx="3224755" cy="3022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72000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84"/>
          <p:cNvSpPr txBox="1">
            <a:spLocks noGrp="1"/>
          </p:cNvSpPr>
          <p:nvPr>
            <p:ph type="body" idx="5"/>
          </p:nvPr>
        </p:nvSpPr>
        <p:spPr>
          <a:xfrm>
            <a:off x="4508238" y="2845401"/>
            <a:ext cx="3224755" cy="3022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72000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84"/>
          <p:cNvSpPr txBox="1">
            <a:spLocks noGrp="1"/>
          </p:cNvSpPr>
          <p:nvPr>
            <p:ph type="body" idx="6"/>
          </p:nvPr>
        </p:nvSpPr>
        <p:spPr>
          <a:xfrm>
            <a:off x="8077669" y="2854474"/>
            <a:ext cx="3224755" cy="3022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72000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84"/>
          <p:cNvSpPr txBox="1">
            <a:spLocks noGrp="1"/>
          </p:cNvSpPr>
          <p:nvPr>
            <p:ph type="body" idx="7"/>
          </p:nvPr>
        </p:nvSpPr>
        <p:spPr>
          <a:xfrm>
            <a:off x="838200" y="1473240"/>
            <a:ext cx="9540875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>
                <a:solidFill>
                  <a:schemeClr val="accent6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84"/>
          <p:cNvSpPr txBox="1">
            <a:spLocks noGrp="1"/>
          </p:cNvSpPr>
          <p:nvPr>
            <p:ph type="body" idx="8"/>
          </p:nvPr>
        </p:nvSpPr>
        <p:spPr>
          <a:xfrm>
            <a:off x="838200" y="6048375"/>
            <a:ext cx="10515600" cy="30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84"/>
          <p:cNvSpPr txBox="1">
            <a:spLocks noGrp="1"/>
          </p:cNvSpPr>
          <p:nvPr>
            <p:ph type="ftr" idx="11"/>
          </p:nvPr>
        </p:nvSpPr>
        <p:spPr>
          <a:xfrm>
            <a:off x="838200" y="6351229"/>
            <a:ext cx="6545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888F9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99" name="Google Shape;99;p84"/>
          <p:cNvPicPr preferRelativeResize="0"/>
          <p:nvPr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552701" y="320676"/>
            <a:ext cx="1491784" cy="89852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F9DAFA0D-9772-F764-68F2-2C21F32AB3D6}"/>
              </a:ext>
            </a:extLst>
          </p:cNvPr>
          <p:cNvSpPr txBox="1">
            <a:spLocks/>
          </p:cNvSpPr>
          <p:nvPr userDrawn="1"/>
        </p:nvSpPr>
        <p:spPr>
          <a:xfrm>
            <a:off x="11279995" y="6428888"/>
            <a:ext cx="383999" cy="288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de-D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99747528-749C-EE42-AC84-BED3BDCE1B73}" type="slidenum">
              <a:rPr lang="de-DE" sz="933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pPr algn="ctr">
                <a:defRPr/>
              </a:pPr>
              <a:t>‹Nr.›</a:t>
            </a:fld>
            <a:endParaRPr lang="de-DE" sz="933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Karten">
  <p:cSld name="2_Karte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3097CEB0-2ECE-A8CE-1401-DFF60A330C6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08661692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7772400" imgH="10058400" progId="TCLayout.ActiveDocument.1">
                  <p:embed/>
                </p:oleObj>
              </mc:Choice>
              <mc:Fallback>
                <p:oleObj name="think-cell Folie" r:id="rId3" imgW="7772400" imgH="1005840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Google Shape;101;p85"/>
          <p:cNvSpPr txBox="1">
            <a:spLocks noGrp="1"/>
          </p:cNvSpPr>
          <p:nvPr>
            <p:ph type="title"/>
          </p:nvPr>
        </p:nvSpPr>
        <p:spPr>
          <a:xfrm>
            <a:off x="838200" y="320676"/>
            <a:ext cx="9541476" cy="1119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arlow Semi Condensed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85"/>
          <p:cNvSpPr txBox="1">
            <a:spLocks noGrp="1"/>
          </p:cNvSpPr>
          <p:nvPr>
            <p:ph type="dt" idx="10"/>
          </p:nvPr>
        </p:nvSpPr>
        <p:spPr>
          <a:xfrm>
            <a:off x="7460226" y="6351229"/>
            <a:ext cx="10741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85"/>
          <p:cNvSpPr/>
          <p:nvPr/>
        </p:nvSpPr>
        <p:spPr>
          <a:xfrm>
            <a:off x="838200" y="2082392"/>
            <a:ext cx="5220000" cy="628650"/>
          </a:xfrm>
          <a:prstGeom prst="rect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5" name="Google Shape;105;p85"/>
          <p:cNvSpPr/>
          <p:nvPr/>
        </p:nvSpPr>
        <p:spPr>
          <a:xfrm>
            <a:off x="838200" y="2755557"/>
            <a:ext cx="5220000" cy="3240000"/>
          </a:xfrm>
          <a:prstGeom prst="rect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6" name="Google Shape;106;p85"/>
          <p:cNvSpPr txBox="1">
            <a:spLocks noGrp="1"/>
          </p:cNvSpPr>
          <p:nvPr>
            <p:ph type="body" idx="1"/>
          </p:nvPr>
        </p:nvSpPr>
        <p:spPr>
          <a:xfrm>
            <a:off x="914400" y="2201132"/>
            <a:ext cx="5053913" cy="40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 i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85"/>
          <p:cNvSpPr txBox="1">
            <a:spLocks noGrp="1"/>
          </p:cNvSpPr>
          <p:nvPr>
            <p:ph type="body" idx="2"/>
          </p:nvPr>
        </p:nvSpPr>
        <p:spPr>
          <a:xfrm>
            <a:off x="928682" y="2845400"/>
            <a:ext cx="5031630" cy="3031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72000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85"/>
          <p:cNvSpPr/>
          <p:nvPr/>
        </p:nvSpPr>
        <p:spPr>
          <a:xfrm>
            <a:off x="6148682" y="2082392"/>
            <a:ext cx="5220000" cy="628650"/>
          </a:xfrm>
          <a:prstGeom prst="rect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9" name="Google Shape;109;p85"/>
          <p:cNvSpPr/>
          <p:nvPr/>
        </p:nvSpPr>
        <p:spPr>
          <a:xfrm>
            <a:off x="6148682" y="2755557"/>
            <a:ext cx="5220000" cy="3240000"/>
          </a:xfrm>
          <a:prstGeom prst="rect">
            <a:avLst/>
          </a:prstGeom>
          <a:noFill/>
          <a:ln w="28575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10" name="Google Shape;110;p85"/>
          <p:cNvSpPr txBox="1">
            <a:spLocks noGrp="1"/>
          </p:cNvSpPr>
          <p:nvPr>
            <p:ph type="body" idx="3"/>
          </p:nvPr>
        </p:nvSpPr>
        <p:spPr>
          <a:xfrm>
            <a:off x="6224882" y="2201132"/>
            <a:ext cx="5053913" cy="40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 i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85"/>
          <p:cNvSpPr txBox="1">
            <a:spLocks noGrp="1"/>
          </p:cNvSpPr>
          <p:nvPr>
            <p:ph type="body" idx="4"/>
          </p:nvPr>
        </p:nvSpPr>
        <p:spPr>
          <a:xfrm>
            <a:off x="6239164" y="2845400"/>
            <a:ext cx="5031630" cy="30316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72000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85"/>
          <p:cNvSpPr txBox="1">
            <a:spLocks noGrp="1"/>
          </p:cNvSpPr>
          <p:nvPr>
            <p:ph type="body" idx="5"/>
          </p:nvPr>
        </p:nvSpPr>
        <p:spPr>
          <a:xfrm>
            <a:off x="838200" y="1473240"/>
            <a:ext cx="9540875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>
                <a:solidFill>
                  <a:schemeClr val="accent6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3" name="Google Shape;113;p85"/>
          <p:cNvSpPr txBox="1">
            <a:spLocks noGrp="1"/>
          </p:cNvSpPr>
          <p:nvPr>
            <p:ph type="body" idx="6"/>
          </p:nvPr>
        </p:nvSpPr>
        <p:spPr>
          <a:xfrm>
            <a:off x="838200" y="6048375"/>
            <a:ext cx="10515600" cy="30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1200"/>
              <a:buNone/>
              <a:defRPr sz="1200">
                <a:solidFill>
                  <a:schemeClr val="accent6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−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4" name="Google Shape;114;p85"/>
          <p:cNvSpPr txBox="1">
            <a:spLocks noGrp="1"/>
          </p:cNvSpPr>
          <p:nvPr>
            <p:ph type="ftr" idx="11"/>
          </p:nvPr>
        </p:nvSpPr>
        <p:spPr>
          <a:xfrm>
            <a:off x="838200" y="6351229"/>
            <a:ext cx="6545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888F9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15" name="Google Shape;115;p85"/>
          <p:cNvPicPr preferRelativeResize="0"/>
          <p:nvPr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552701" y="320676"/>
            <a:ext cx="1491784" cy="89852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5A702DEA-069C-6D00-1C25-09B7BA775161}"/>
              </a:ext>
            </a:extLst>
          </p:cNvPr>
          <p:cNvSpPr txBox="1">
            <a:spLocks/>
          </p:cNvSpPr>
          <p:nvPr userDrawn="1"/>
        </p:nvSpPr>
        <p:spPr>
          <a:xfrm>
            <a:off x="11279995" y="6428888"/>
            <a:ext cx="383999" cy="288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de-D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99747528-749C-EE42-AC84-BED3BDCE1B73}" type="slidenum">
              <a:rPr lang="de-DE" sz="933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pPr algn="ctr">
                <a:defRPr/>
              </a:pPr>
              <a:t>‹Nr.›</a:t>
            </a:fld>
            <a:endParaRPr lang="de-DE" sz="933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 userDrawn="1">
  <p:cSld name="Titel und Inhal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1FBA3BC6-BAE3-AD0D-D697-3158E3D83A0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49966295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7772400" imgH="10058400" progId="TCLayout.ActiveDocument.1">
                  <p:embed/>
                </p:oleObj>
              </mc:Choice>
              <mc:Fallback>
                <p:oleObj name="think-cell Folie" r:id="rId3" imgW="7772400" imgH="10058400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1FBA3BC6-BAE3-AD0D-D697-3158E3D83A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2289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F2EC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F7031AE9-943F-C9D2-5F2E-B271C3BC0CE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234100039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8" imgW="7772400" imgH="10058400" progId="TCLayout.ActiveDocument.1">
                  <p:embed/>
                </p:oleObj>
              </mc:Choice>
              <mc:Fallback>
                <p:oleObj name="think-cell Folie" r:id="rId8" imgW="7772400" imgH="1005840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Google Shape;10;p72"/>
          <p:cNvSpPr txBox="1">
            <a:spLocks noGrp="1"/>
          </p:cNvSpPr>
          <p:nvPr>
            <p:ph type="title"/>
          </p:nvPr>
        </p:nvSpPr>
        <p:spPr>
          <a:xfrm>
            <a:off x="838200" y="320675"/>
            <a:ext cx="954147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Barlow Semi Condensed"/>
              <a:buNone/>
              <a:defRPr sz="3200" b="0" i="0" u="none" strike="noStrike" cap="none">
                <a:solidFill>
                  <a:schemeClr val="dk1"/>
                </a:solidFill>
                <a:latin typeface="Barlow Semi Condensed"/>
                <a:ea typeface="Barlow Semi Condensed"/>
                <a:cs typeface="Barlow Semi Condensed"/>
                <a:sym typeface="Barlow Semi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72"/>
          <p:cNvSpPr txBox="1">
            <a:spLocks noGrp="1"/>
          </p:cNvSpPr>
          <p:nvPr>
            <p:ph type="body" idx="1"/>
          </p:nvPr>
        </p:nvSpPr>
        <p:spPr>
          <a:xfrm>
            <a:off x="838200" y="2124733"/>
            <a:ext cx="10515600" cy="388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−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−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−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2" name="Google Shape;12;p72"/>
          <p:cNvSpPr txBox="1">
            <a:spLocks noGrp="1"/>
          </p:cNvSpPr>
          <p:nvPr>
            <p:ph type="dt" idx="10"/>
          </p:nvPr>
        </p:nvSpPr>
        <p:spPr>
          <a:xfrm>
            <a:off x="7460226" y="6351229"/>
            <a:ext cx="107417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888F9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13" name="Google Shape;13;p72"/>
          <p:cNvSpPr txBox="1">
            <a:spLocks noGrp="1"/>
          </p:cNvSpPr>
          <p:nvPr>
            <p:ph type="ftr" idx="11"/>
          </p:nvPr>
        </p:nvSpPr>
        <p:spPr>
          <a:xfrm>
            <a:off x="838200" y="6351229"/>
            <a:ext cx="65458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888F9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3" name="Foliennummernplatzhalter 3">
            <a:extLst>
              <a:ext uri="{FF2B5EF4-FFF2-40B4-BE49-F238E27FC236}">
                <a16:creationId xmlns:a16="http://schemas.microsoft.com/office/drawing/2014/main" id="{A68D637B-24B5-1BD5-BE37-3A740F523304}"/>
              </a:ext>
            </a:extLst>
          </p:cNvPr>
          <p:cNvSpPr txBox="1">
            <a:spLocks/>
          </p:cNvSpPr>
          <p:nvPr userDrawn="1"/>
        </p:nvSpPr>
        <p:spPr>
          <a:xfrm>
            <a:off x="11279995" y="6428888"/>
            <a:ext cx="383999" cy="288000"/>
          </a:xfrm>
          <a:prstGeom prst="rect">
            <a:avLst/>
          </a:prstGeom>
        </p:spPr>
        <p:txBody>
          <a:bodyPr lIns="0" tIns="0" rIns="0" bIns="0" anchor="ctr"/>
          <a:lstStyle>
            <a:defPPr>
              <a:defRPr lang="de-DE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99747528-749C-EE42-AC84-BED3BDCE1B73}" type="slidenum">
              <a:rPr lang="de-DE" sz="933" smtClean="0">
                <a:solidFill>
                  <a:schemeClr val="tx1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pPr algn="ctr">
                <a:defRPr/>
              </a:pPr>
              <a:t>‹Nr.›</a:t>
            </a:fld>
            <a:endParaRPr lang="de-DE" sz="933" dirty="0">
              <a:solidFill>
                <a:schemeClr val="tx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75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13" Type="http://schemas.openxmlformats.org/officeDocument/2006/relationships/tags" Target="../tags/tag20.xml"/><Relationship Id="rId18" Type="http://schemas.openxmlformats.org/officeDocument/2006/relationships/chart" Target="../charts/chart1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12" Type="http://schemas.openxmlformats.org/officeDocument/2006/relationships/tags" Target="../tags/tag19.xml"/><Relationship Id="rId17" Type="http://schemas.openxmlformats.org/officeDocument/2006/relationships/image" Target="../media/image8.emf"/><Relationship Id="rId2" Type="http://schemas.openxmlformats.org/officeDocument/2006/relationships/tags" Target="../tags/tag9.xml"/><Relationship Id="rId16" Type="http://schemas.openxmlformats.org/officeDocument/2006/relationships/oleObject" Target="../embeddings/oleObject7.bin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5" Type="http://schemas.openxmlformats.org/officeDocument/2006/relationships/tags" Target="../tags/tag12.xml"/><Relationship Id="rId15" Type="http://schemas.openxmlformats.org/officeDocument/2006/relationships/notesSlide" Target="../notesSlides/notesSlide1.xml"/><Relationship Id="rId10" Type="http://schemas.openxmlformats.org/officeDocument/2006/relationships/tags" Target="../tags/tag17.xml"/><Relationship Id="rId19" Type="http://schemas.openxmlformats.org/officeDocument/2006/relationships/hyperlink" Target="https://www.baumentscheid.de/klimaanpassungsgesetz" TargetMode="Externa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8.xml"/><Relationship Id="rId13" Type="http://schemas.openxmlformats.org/officeDocument/2006/relationships/tags" Target="../tags/tag33.xml"/><Relationship Id="rId18" Type="http://schemas.openxmlformats.org/officeDocument/2006/relationships/tags" Target="../tags/tag38.xml"/><Relationship Id="rId3" Type="http://schemas.openxmlformats.org/officeDocument/2006/relationships/tags" Target="../tags/tag23.xml"/><Relationship Id="rId21" Type="http://schemas.openxmlformats.org/officeDocument/2006/relationships/notesSlide" Target="../notesSlides/notesSlide2.xml"/><Relationship Id="rId7" Type="http://schemas.openxmlformats.org/officeDocument/2006/relationships/tags" Target="../tags/tag27.xml"/><Relationship Id="rId12" Type="http://schemas.openxmlformats.org/officeDocument/2006/relationships/tags" Target="../tags/tag32.xml"/><Relationship Id="rId17" Type="http://schemas.openxmlformats.org/officeDocument/2006/relationships/tags" Target="../tags/tag37.xml"/><Relationship Id="rId25" Type="http://schemas.openxmlformats.org/officeDocument/2006/relationships/chart" Target="../charts/chart2.xml"/><Relationship Id="rId2" Type="http://schemas.openxmlformats.org/officeDocument/2006/relationships/tags" Target="../tags/tag22.xml"/><Relationship Id="rId16" Type="http://schemas.openxmlformats.org/officeDocument/2006/relationships/tags" Target="../tags/tag36.xml"/><Relationship Id="rId20" Type="http://schemas.openxmlformats.org/officeDocument/2006/relationships/slideLayout" Target="../slideLayouts/slideLayout5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11" Type="http://schemas.openxmlformats.org/officeDocument/2006/relationships/tags" Target="../tags/tag31.xml"/><Relationship Id="rId24" Type="http://schemas.openxmlformats.org/officeDocument/2006/relationships/hyperlink" Target="https://www.baumentscheid.de/klimaanpassungsgesetz" TargetMode="External"/><Relationship Id="rId5" Type="http://schemas.openxmlformats.org/officeDocument/2006/relationships/tags" Target="../tags/tag25.xml"/><Relationship Id="rId15" Type="http://schemas.openxmlformats.org/officeDocument/2006/relationships/tags" Target="../tags/tag35.xml"/><Relationship Id="rId23" Type="http://schemas.openxmlformats.org/officeDocument/2006/relationships/image" Target="../media/image8.emf"/><Relationship Id="rId10" Type="http://schemas.openxmlformats.org/officeDocument/2006/relationships/tags" Target="../tags/tag30.xml"/><Relationship Id="rId19" Type="http://schemas.openxmlformats.org/officeDocument/2006/relationships/tags" Target="../tags/tag39.xml"/><Relationship Id="rId4" Type="http://schemas.openxmlformats.org/officeDocument/2006/relationships/tags" Target="../tags/tag24.xml"/><Relationship Id="rId9" Type="http://schemas.openxmlformats.org/officeDocument/2006/relationships/tags" Target="../tags/tag29.xml"/><Relationship Id="rId14" Type="http://schemas.openxmlformats.org/officeDocument/2006/relationships/tags" Target="../tags/tag34.xml"/><Relationship Id="rId22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47.xml"/><Relationship Id="rId13" Type="http://schemas.openxmlformats.org/officeDocument/2006/relationships/tags" Target="../tags/tag52.xml"/><Relationship Id="rId18" Type="http://schemas.openxmlformats.org/officeDocument/2006/relationships/tags" Target="../tags/tag57.xml"/><Relationship Id="rId3" Type="http://schemas.openxmlformats.org/officeDocument/2006/relationships/tags" Target="../tags/tag42.xml"/><Relationship Id="rId21" Type="http://schemas.openxmlformats.org/officeDocument/2006/relationships/oleObject" Target="../embeddings/oleObject9.bin"/><Relationship Id="rId7" Type="http://schemas.openxmlformats.org/officeDocument/2006/relationships/tags" Target="../tags/tag46.xml"/><Relationship Id="rId12" Type="http://schemas.openxmlformats.org/officeDocument/2006/relationships/tags" Target="../tags/tag51.xml"/><Relationship Id="rId17" Type="http://schemas.openxmlformats.org/officeDocument/2006/relationships/tags" Target="../tags/tag56.xml"/><Relationship Id="rId2" Type="http://schemas.openxmlformats.org/officeDocument/2006/relationships/tags" Target="../tags/tag41.xml"/><Relationship Id="rId16" Type="http://schemas.openxmlformats.org/officeDocument/2006/relationships/tags" Target="../tags/tag55.xml"/><Relationship Id="rId20" Type="http://schemas.openxmlformats.org/officeDocument/2006/relationships/notesSlide" Target="../notesSlides/notesSlide3.xml"/><Relationship Id="rId1" Type="http://schemas.openxmlformats.org/officeDocument/2006/relationships/tags" Target="../tags/tag40.xml"/><Relationship Id="rId6" Type="http://schemas.openxmlformats.org/officeDocument/2006/relationships/tags" Target="../tags/tag45.xml"/><Relationship Id="rId11" Type="http://schemas.openxmlformats.org/officeDocument/2006/relationships/tags" Target="../tags/tag50.xml"/><Relationship Id="rId24" Type="http://schemas.openxmlformats.org/officeDocument/2006/relationships/chart" Target="../charts/chart3.xml"/><Relationship Id="rId5" Type="http://schemas.openxmlformats.org/officeDocument/2006/relationships/tags" Target="../tags/tag44.xml"/><Relationship Id="rId15" Type="http://schemas.openxmlformats.org/officeDocument/2006/relationships/tags" Target="../tags/tag54.xml"/><Relationship Id="rId23" Type="http://schemas.openxmlformats.org/officeDocument/2006/relationships/hyperlink" Target="https://www.baumentscheid.de/klimaanpassungsgesetz" TargetMode="External"/><Relationship Id="rId10" Type="http://schemas.openxmlformats.org/officeDocument/2006/relationships/tags" Target="../tags/tag49.xml"/><Relationship Id="rId19" Type="http://schemas.openxmlformats.org/officeDocument/2006/relationships/slideLayout" Target="../slideLayouts/slideLayout5.xml"/><Relationship Id="rId4" Type="http://schemas.openxmlformats.org/officeDocument/2006/relationships/tags" Target="../tags/tag43.xml"/><Relationship Id="rId9" Type="http://schemas.openxmlformats.org/officeDocument/2006/relationships/tags" Target="../tags/tag48.xml"/><Relationship Id="rId14" Type="http://schemas.openxmlformats.org/officeDocument/2006/relationships/tags" Target="../tags/tag53.xml"/><Relationship Id="rId22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>
          <a:extLst>
            <a:ext uri="{FF2B5EF4-FFF2-40B4-BE49-F238E27FC236}">
              <a16:creationId xmlns:a16="http://schemas.microsoft.com/office/drawing/2014/main" id="{E31158AB-C8E7-26E0-0230-2D64F3F52E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CC35AD13-8227-410D-0117-AF33DA3F891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66491025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6" imgW="7772400" imgH="10058400" progId="TCLayout.ActiveDocument.1">
                  <p:embed/>
                </p:oleObj>
              </mc:Choice>
              <mc:Fallback>
                <p:oleObj name="think-cell Folie" r:id="rId16" imgW="7772400" imgH="10058400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4349224-6912-662E-647B-A15FD6A880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5" name="Google Shape;505;p35">
            <a:extLst>
              <a:ext uri="{FF2B5EF4-FFF2-40B4-BE49-F238E27FC236}">
                <a16:creationId xmlns:a16="http://schemas.microsoft.com/office/drawing/2014/main" id="{F28A3FED-9408-D1AA-CBF1-4BC40054856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720000" y="1594837"/>
            <a:ext cx="505215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</a:pPr>
            <a:r>
              <a:rPr lang="de-DE" sz="1800" dirty="0"/>
              <a:t>Angaben in Mio. Euro, summiert 2026 – 2040 *</a:t>
            </a:r>
            <a:endParaRPr sz="1800" dirty="0"/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704B89F4-B394-C884-1CC4-62476B9AD74B}"/>
              </a:ext>
            </a:extLst>
          </p:cNvPr>
          <p:cNvSpPr txBox="1">
            <a:spLocks/>
          </p:cNvSpPr>
          <p:nvPr/>
        </p:nvSpPr>
        <p:spPr>
          <a:xfrm>
            <a:off x="720000" y="292101"/>
            <a:ext cx="11110050" cy="1123899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12190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4700" b="1" i="0" kern="1200" cap="all" baseline="0" dirty="0">
                <a:solidFill>
                  <a:schemeClr val="tx1"/>
                </a:solidFill>
                <a:latin typeface="DIN Next W1G Light"/>
                <a:ea typeface="+mj-ea"/>
                <a:cs typeface="+mj-cs"/>
              </a:defRPr>
            </a:lvl1pPr>
          </a:lstStyle>
          <a:p>
            <a:r>
              <a:rPr lang="de-DE" sz="2400" cap="none" dirty="0">
                <a:latin typeface="Barlow" pitchFamily="2" charset="77"/>
                <a:ea typeface="Helvetica Neue" panose="02000503000000020004" pitchFamily="2" charset="0"/>
                <a:cs typeface="Helvetica Neue" panose="02000503000000020004" pitchFamily="2" charset="0"/>
              </a:rPr>
              <a:t>Bäume pflanzen, nachpflanzen und pflegen stellt mit knapp 5 Mrd. Euro den größten Kostenblock für den Mindestschutz an Klimaanpassungsmaßnahmen dar</a:t>
            </a:r>
            <a:endParaRPr lang="de-DE" sz="2400" cap="none" dirty="0">
              <a:solidFill>
                <a:schemeClr val="accent4"/>
              </a:solidFill>
              <a:latin typeface="Barlow" pitchFamily="2" charset="77"/>
              <a:ea typeface="Helvetica Neue Thin" panose="020B0403020202020204" pitchFamily="34" charset="0"/>
              <a:cs typeface="Helvetica Neue" panose="02000503000000020004" pitchFamily="2" charset="0"/>
            </a:endParaRPr>
          </a:p>
        </p:txBody>
      </p:sp>
      <p:graphicFrame>
        <p:nvGraphicFramePr>
          <p:cNvPr id="585" name="Chart 3">
            <a:extLst>
              <a:ext uri="{FF2B5EF4-FFF2-40B4-BE49-F238E27FC236}">
                <a16:creationId xmlns:a16="http://schemas.microsoft.com/office/drawing/2014/main" id="{AC0BF0F3-125B-AEBE-41AD-0EF0F863BC16}"/>
              </a:ext>
            </a:extLst>
          </p:cNvPr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513910393"/>
              </p:ext>
            </p:extLst>
          </p:nvPr>
        </p:nvGraphicFramePr>
        <p:xfrm>
          <a:off x="4768850" y="1835150"/>
          <a:ext cx="4840288" cy="46974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8"/>
          </a:graphicData>
        </a:graphic>
      </p:graphicFrame>
      <p:sp>
        <p:nvSpPr>
          <p:cNvPr id="12" name="Rechteck 11">
            <a:extLst>
              <a:ext uri="{FF2B5EF4-FFF2-40B4-BE49-F238E27FC236}">
                <a16:creationId xmlns:a16="http://schemas.microsoft.com/office/drawing/2014/main" id="{F8E6281A-4434-2BEB-53A6-2EED352328EE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3068638" y="2647950"/>
            <a:ext cx="1665288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/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fld id="{A4CB165B-46DD-4461-9924-B2701FC2602A}" type="datetime'''''B''''''ä''um''e ''n''''ach''''pf''''l''''''''a''n''ze''n'">
              <a:rPr lang="de-DE" altLang="en-US" kern="1200" smtClean="0">
                <a:solidFill>
                  <a:schemeClr val="tx1"/>
                </a:solidFill>
              </a:rPr>
              <a:pPr/>
              <a:t>Bäume nachpflanzen</a:t>
            </a:fld>
            <a:endParaRPr lang="de-DE" kern="1200">
              <a:solidFill>
                <a:schemeClr val="tx1"/>
              </a:solidFill>
            </a:endParaRP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B1330E11-1E16-D430-5F72-124CA2F264AE}"/>
              </a:ext>
            </a:extLst>
          </p:cNvPr>
          <p:cNvSpPr/>
          <p:nvPr>
            <p:custDataLst>
              <p:tags r:id="rId4"/>
            </p:custDataLst>
          </p:nvPr>
        </p:nvSpPr>
        <p:spPr bwMode="auto">
          <a:xfrm>
            <a:off x="1916113" y="3463925"/>
            <a:ext cx="2817813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/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fld id="{CF684C6E-1AE1-4519-B432-4A77F54E5C42}" type="datetime'''R''e''''gen''wasser'' nutzen ''''&amp; “''abkop''pel''n”'''''">
              <a:rPr lang="de-DE" altLang="en-US" kern="1200" smtClean="0">
                <a:solidFill>
                  <a:schemeClr val="tx1"/>
                </a:solidFill>
              </a:rPr>
              <a:pPr/>
              <a:t>Regenwasser nutzen &amp; “abkoppeln”</a:t>
            </a:fld>
            <a:endParaRPr lang="de-DE" kern="1200">
              <a:solidFill>
                <a:schemeClr val="tx1"/>
              </a:solidFill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66B7D0DC-0431-1694-EFFB-4B380E13F776}"/>
              </a:ext>
            </a:extLst>
          </p:cNvPr>
          <p:cNvSpPr/>
          <p:nvPr>
            <p:custDataLst>
              <p:tags r:id="rId5"/>
            </p:custDataLst>
          </p:nvPr>
        </p:nvSpPr>
        <p:spPr bwMode="auto">
          <a:xfrm>
            <a:off x="6638925" y="1876425"/>
            <a:ext cx="642938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b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0BBF89E6-8C51-4EED-BF73-A867ACF58EEE}" type="datetime'''''''''''''S''''''''''u''''''''''''''''''''''m''m''e'''''">
              <a:rPr lang="de-DE" altLang="en-US" b="1" kern="1200" smtClean="0">
                <a:solidFill>
                  <a:schemeClr val="tx1"/>
                </a:solidFill>
              </a:rPr>
              <a:pPr/>
              <a:t>Summe</a:t>
            </a:fld>
            <a:endParaRPr lang="de-DE" b="1" kern="1200" dirty="0">
              <a:solidFill>
                <a:schemeClr val="tx1"/>
              </a:solidFill>
            </a:endParaRP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C0540A40-B742-1402-2F7A-2CC1C068E241}"/>
              </a:ext>
            </a:extLst>
          </p:cNvPr>
          <p:cNvSpPr/>
          <p:nvPr>
            <p:custDataLst>
              <p:tags r:id="rId6"/>
            </p:custDataLst>
          </p:nvPr>
        </p:nvSpPr>
        <p:spPr bwMode="auto">
          <a:xfrm>
            <a:off x="3284538" y="3873500"/>
            <a:ext cx="1449388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/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fld id="{CEF8D64C-3E85-49BA-AAE0-D50135CB4085}" type="datetime'''Hit''''''z''e''''''vie''r''te''''l'' k''ü''hl''''e''n'">
              <a:rPr lang="de-DE" altLang="en-US" kern="1200" smtClean="0">
                <a:solidFill>
                  <a:schemeClr val="tx1"/>
                </a:solidFill>
              </a:rPr>
              <a:pPr/>
              <a:t>Hitzeviertel kühlen</a:t>
            </a:fld>
            <a:endParaRPr lang="de-DE" kern="1200">
              <a:solidFill>
                <a:schemeClr val="tx1"/>
              </a:solidFill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A9FDDEC2-8E04-A33D-114E-2EABF6E4CCD9}"/>
              </a:ext>
            </a:extLst>
          </p:cNvPr>
          <p:cNvSpPr/>
          <p:nvPr>
            <p:custDataLst>
              <p:tags r:id="rId7"/>
            </p:custDataLst>
          </p:nvPr>
        </p:nvSpPr>
        <p:spPr bwMode="auto">
          <a:xfrm>
            <a:off x="1984375" y="4281488"/>
            <a:ext cx="2749550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/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fld id="{795C2733-C30F-41E4-AD43-EEAE4B4A168B}" type="datetime'Klim''a''''w''''irks''ame G''rünfläc''h''e''n'' ba''''ue''n'">
              <a:rPr lang="de-DE" altLang="en-US" kern="1200" smtClean="0">
                <a:solidFill>
                  <a:schemeClr val="tx1"/>
                </a:solidFill>
              </a:rPr>
              <a:pPr/>
              <a:t>Klimawirksame Grünflächen bauen</a:t>
            </a:fld>
            <a:endParaRPr lang="de-DE" kern="1200">
              <a:solidFill>
                <a:schemeClr val="tx1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0BA52265-4314-AD2B-D879-8A073E5EDE46}"/>
              </a:ext>
            </a:extLst>
          </p:cNvPr>
          <p:cNvSpPr/>
          <p:nvPr>
            <p:custDataLst>
              <p:tags r:id="rId8"/>
            </p:custDataLst>
          </p:nvPr>
        </p:nvSpPr>
        <p:spPr bwMode="auto">
          <a:xfrm>
            <a:off x="3452813" y="2238375"/>
            <a:ext cx="1281113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/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fld id="{830E5607-1616-4C83-8C0B-DE8735368271}" type="datetime'''''B''ä''''''''''u''''''me'' ''''p''fl''a''n''ze''''''''''n'">
              <a:rPr lang="de-DE" altLang="en-US" kern="1200" smtClean="0">
                <a:solidFill>
                  <a:schemeClr val="tx1"/>
                </a:solidFill>
              </a:rPr>
              <a:pPr/>
              <a:t>Bäume pflanzen</a:t>
            </a:fld>
            <a:endParaRPr lang="de-DE" kern="1200">
              <a:solidFill>
                <a:schemeClr val="tx1"/>
              </a:solidFill>
            </a:endParaRP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861CCD67-DD1D-5F1B-D250-8A406AC02AF9}"/>
              </a:ext>
            </a:extLst>
          </p:cNvPr>
          <p:cNvSpPr/>
          <p:nvPr>
            <p:custDataLst>
              <p:tags r:id="rId9"/>
            </p:custDataLst>
          </p:nvPr>
        </p:nvSpPr>
        <p:spPr bwMode="auto">
          <a:xfrm>
            <a:off x="1836738" y="5097463"/>
            <a:ext cx="2897188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/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fld id="{3A80AD7D-A50D-4DBA-B2FF-5CACECAC0F95}" type="datetime'''Baumschu''t''''z-A''''us''''na''h''men'' minim''''''''ieren'">
              <a:rPr lang="de-DE" altLang="en-US" kern="1200" smtClean="0">
                <a:solidFill>
                  <a:schemeClr val="tx1"/>
                </a:solidFill>
              </a:rPr>
              <a:pPr/>
              <a:t>Baumschutz-Ausnahmen minimieren</a:t>
            </a:fld>
            <a:endParaRPr lang="de-DE" kern="1200">
              <a:solidFill>
                <a:schemeClr val="tx1"/>
              </a:solidFill>
            </a:endParaRP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B3D1702C-A3EA-9B7B-9068-68AE4489F8C0}"/>
              </a:ext>
            </a:extLst>
          </p:cNvPr>
          <p:cNvSpPr/>
          <p:nvPr>
            <p:custDataLst>
              <p:tags r:id="rId10"/>
            </p:custDataLst>
          </p:nvPr>
        </p:nvSpPr>
        <p:spPr bwMode="auto">
          <a:xfrm>
            <a:off x="3373438" y="5507038"/>
            <a:ext cx="1360488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/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fld id="{BFE0CECF-DBF8-475D-A6E6-E350ED7DAD6C}" type="datetime'''''''K''''''ü''h''''li''''''''n''s''el''''n ba''''uen'''''">
              <a:rPr lang="de-DE" altLang="en-US" kern="1200" smtClean="0">
                <a:solidFill>
                  <a:schemeClr val="tx1"/>
                </a:solidFill>
              </a:rPr>
              <a:pPr/>
              <a:t>Kühlinseln bauen</a:t>
            </a:fld>
            <a:endParaRPr lang="de-DE" kern="1200">
              <a:solidFill>
                <a:schemeClr val="tx1"/>
              </a:solidFill>
            </a:endParaRPr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BB01D69A-1340-376B-842C-E1698736692F}"/>
              </a:ext>
            </a:extLst>
          </p:cNvPr>
          <p:cNvSpPr/>
          <p:nvPr>
            <p:custDataLst>
              <p:tags r:id="rId11"/>
            </p:custDataLst>
          </p:nvPr>
        </p:nvSpPr>
        <p:spPr bwMode="auto">
          <a:xfrm>
            <a:off x="2351088" y="5915025"/>
            <a:ext cx="2382838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/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fld id="{460CADF9-906B-4971-8E1E-7F6DD9C7684B}" type="datetime'''''Summe ''''kl''''''''ei''ne''re''''''r'' ''''''M''aßnahmen'">
              <a:rPr lang="de-DE" altLang="en-US" kern="1200" smtClean="0">
                <a:solidFill>
                  <a:schemeClr val="tx1"/>
                </a:solidFill>
              </a:rPr>
              <a:pPr/>
              <a:t>Summe kleinerer Maßnahmen</a:t>
            </a:fld>
            <a:endParaRPr lang="de-DE" kern="1200">
              <a:solidFill>
                <a:schemeClr val="tx1"/>
              </a:solidFill>
            </a:endParaRPr>
          </a:p>
        </p:txBody>
      </p:sp>
      <p:sp>
        <p:nvSpPr>
          <p:cNvPr id="578" name="Rechteck 577">
            <a:extLst>
              <a:ext uri="{FF2B5EF4-FFF2-40B4-BE49-F238E27FC236}">
                <a16:creationId xmlns:a16="http://schemas.microsoft.com/office/drawing/2014/main" id="{795CA045-725B-7D9F-4ACF-83C370BD88BF}"/>
              </a:ext>
            </a:extLst>
          </p:cNvPr>
          <p:cNvSpPr/>
          <p:nvPr>
            <p:custDataLst>
              <p:tags r:id="rId12"/>
            </p:custDataLst>
          </p:nvPr>
        </p:nvSpPr>
        <p:spPr bwMode="auto">
          <a:xfrm>
            <a:off x="3541713" y="3055938"/>
            <a:ext cx="1192213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/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fld id="{6D206EE4-A4E3-49D0-A4FA-945CB03D31BD}" type="datetime'B''''''ä''ume ''''''p''f''''''leg''''''''''e''''''''''''n'''">
              <a:rPr lang="de-DE" altLang="en-US" kern="1200" smtClean="0">
                <a:solidFill>
                  <a:schemeClr val="tx1"/>
                </a:solidFill>
              </a:rPr>
              <a:pPr/>
              <a:t>Bäume pflegen</a:t>
            </a:fld>
            <a:endParaRPr lang="de-DE" kern="1200">
              <a:solidFill>
                <a:schemeClr val="tx1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CCC47249-F387-1B91-1E06-1EB275F7F597}"/>
              </a:ext>
            </a:extLst>
          </p:cNvPr>
          <p:cNvSpPr/>
          <p:nvPr>
            <p:custDataLst>
              <p:tags r:id="rId13"/>
            </p:custDataLst>
          </p:nvPr>
        </p:nvSpPr>
        <p:spPr bwMode="auto">
          <a:xfrm>
            <a:off x="782638" y="4689475"/>
            <a:ext cx="3951288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/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fld id="{6048732E-08CB-4CCB-9D37-6429A12DB3FE}" type="datetime'Fac''hg''''esetze, Stan''d''ards und Richtlinie''n ''anpassen'">
              <a:rPr lang="de-DE" altLang="en-US" kern="1200" smtClean="0">
                <a:solidFill>
                  <a:schemeClr val="tx1"/>
                </a:solidFill>
              </a:rPr>
              <a:pPr/>
              <a:t>Fachgesetze, Standards und Richtlinien anpassen</a:t>
            </a:fld>
            <a:endParaRPr lang="de-DE" kern="1200">
              <a:solidFill>
                <a:schemeClr val="tx1"/>
              </a:solidFill>
            </a:endParaRPr>
          </a:p>
        </p:txBody>
      </p:sp>
      <p:sp>
        <p:nvSpPr>
          <p:cNvPr id="575" name="Textfeld 574">
            <a:extLst>
              <a:ext uri="{FF2B5EF4-FFF2-40B4-BE49-F238E27FC236}">
                <a16:creationId xmlns:a16="http://schemas.microsoft.com/office/drawing/2014/main" id="{C641CC67-122F-1FEF-15BB-148C79D16FEB}"/>
              </a:ext>
            </a:extLst>
          </p:cNvPr>
          <p:cNvSpPr txBox="1"/>
          <p:nvPr/>
        </p:nvSpPr>
        <p:spPr>
          <a:xfrm>
            <a:off x="135819" y="6540250"/>
            <a:ext cx="11977511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800" dirty="0">
                <a:solidFill>
                  <a:schemeClr val="tx1"/>
                </a:solidFill>
              </a:rPr>
              <a:t>* Kostenschätzung Team </a:t>
            </a:r>
            <a:r>
              <a:rPr lang="de-DE" sz="800" dirty="0" err="1">
                <a:solidFill>
                  <a:schemeClr val="tx1"/>
                </a:solidFill>
              </a:rPr>
              <a:t>BaumEntscheid</a:t>
            </a:r>
            <a:r>
              <a:rPr lang="de-DE" sz="800" dirty="0">
                <a:solidFill>
                  <a:schemeClr val="tx1"/>
                </a:solidFill>
              </a:rPr>
              <a:t> gemäß Entwurf des Berliner Klimaanpassungsgesetzes (</a:t>
            </a:r>
            <a:r>
              <a:rPr lang="de-DE" sz="800" dirty="0">
                <a:solidFill>
                  <a:schemeClr val="tx1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https://www.baumentscheid.de/klimaanpassungsgesetz</a:t>
            </a:r>
            <a:r>
              <a:rPr lang="de-DE" sz="800" dirty="0">
                <a:solidFill>
                  <a:schemeClr val="tx1"/>
                </a:solidFill>
              </a:rPr>
              <a:t>); Stand 26.09.2026.</a:t>
            </a:r>
          </a:p>
        </p:txBody>
      </p:sp>
      <p:sp>
        <p:nvSpPr>
          <p:cNvPr id="582" name="Geschweifte Klammer rechts 581">
            <a:extLst>
              <a:ext uri="{FF2B5EF4-FFF2-40B4-BE49-F238E27FC236}">
                <a16:creationId xmlns:a16="http://schemas.microsoft.com/office/drawing/2014/main" id="{43EAB179-53BE-3334-7645-7FDB26AF0BB3}"/>
              </a:ext>
            </a:extLst>
          </p:cNvPr>
          <p:cNvSpPr/>
          <p:nvPr/>
        </p:nvSpPr>
        <p:spPr>
          <a:xfrm>
            <a:off x="9784080" y="2141538"/>
            <a:ext cx="218869" cy="128746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3" name="Textfeld 582">
            <a:extLst>
              <a:ext uri="{FF2B5EF4-FFF2-40B4-BE49-F238E27FC236}">
                <a16:creationId xmlns:a16="http://schemas.microsoft.com/office/drawing/2014/main" id="{DB183E23-52A3-6AA7-2E8E-8CEF73521E51}"/>
              </a:ext>
            </a:extLst>
          </p:cNvPr>
          <p:cNvSpPr txBox="1"/>
          <p:nvPr/>
        </p:nvSpPr>
        <p:spPr>
          <a:xfrm>
            <a:off x="10132489" y="2631380"/>
            <a:ext cx="1710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Georgia" panose="02040502050405020303" pitchFamily="18" charset="0"/>
              </a:rPr>
              <a:t>4,962 Mrd. Euro</a:t>
            </a:r>
          </a:p>
        </p:txBody>
      </p:sp>
    </p:spTree>
    <p:extLst>
      <p:ext uri="{BB962C8B-B14F-4D97-AF65-F5344CB8AC3E}">
        <p14:creationId xmlns:p14="http://schemas.microsoft.com/office/powerpoint/2010/main" val="3751950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>
          <a:extLst>
            <a:ext uri="{FF2B5EF4-FFF2-40B4-BE49-F238E27FC236}">
              <a16:creationId xmlns:a16="http://schemas.microsoft.com/office/drawing/2014/main" id="{9FB9587C-2ADE-056C-AD9D-E46F2ABD3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A4349224-6912-662E-647B-A15FD6A880F7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946400710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22" imgW="7772400" imgH="10058400" progId="TCLayout.ActiveDocument.1">
                  <p:embed/>
                </p:oleObj>
              </mc:Choice>
              <mc:Fallback>
                <p:oleObj name="think-cell Folie" r:id="rId22" imgW="7772400" imgH="10058400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1FEE81B-3F7D-B548-B111-641AB1DAF60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el 1">
            <a:extLst>
              <a:ext uri="{FF2B5EF4-FFF2-40B4-BE49-F238E27FC236}">
                <a16:creationId xmlns:a16="http://schemas.microsoft.com/office/drawing/2014/main" id="{C8AD7AA8-47C5-51CD-F8B0-EDADB6E5E3D7}"/>
              </a:ext>
            </a:extLst>
          </p:cNvPr>
          <p:cNvSpPr txBox="1">
            <a:spLocks/>
          </p:cNvSpPr>
          <p:nvPr/>
        </p:nvSpPr>
        <p:spPr>
          <a:xfrm>
            <a:off x="720000" y="438840"/>
            <a:ext cx="10776600" cy="84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12190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4700" b="1" i="0" kern="1200" cap="all" baseline="0" dirty="0">
                <a:solidFill>
                  <a:schemeClr val="tx1"/>
                </a:solidFill>
                <a:latin typeface="DIN Next W1G Light"/>
                <a:ea typeface="+mj-ea"/>
                <a:cs typeface="+mj-cs"/>
              </a:defRPr>
            </a:lvl1pPr>
          </a:lstStyle>
          <a:p>
            <a:r>
              <a:rPr lang="de-DE" sz="2400" cap="none" dirty="0">
                <a:latin typeface="Barlow" pitchFamily="2" charset="77"/>
                <a:ea typeface="Helvetica Neue" panose="02000503000000020004" pitchFamily="2" charset="0"/>
                <a:cs typeface="Helvetica Neue" panose="02000503000000020004" pitchFamily="2" charset="0"/>
              </a:rPr>
              <a:t>Auf 7,5 Mrd. Euro schätzen wir die Kosten der Klimaanpassung </a:t>
            </a:r>
            <a:br>
              <a:rPr lang="de-DE" sz="2400" cap="none" dirty="0">
                <a:latin typeface="Barlow" pitchFamily="2" charset="77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de-DE" sz="2400" cap="none" dirty="0">
                <a:latin typeface="Barlow" pitchFamily="2" charset="77"/>
                <a:ea typeface="Helvetica Neue" panose="02000503000000020004" pitchFamily="2" charset="0"/>
                <a:cs typeface="Helvetica Neue" panose="02000503000000020004" pitchFamily="2" charset="0"/>
              </a:rPr>
              <a:t>für Berlin im Sinne eines Mindestschutzes</a:t>
            </a:r>
            <a:endParaRPr lang="de-DE" sz="2400" cap="none" dirty="0">
              <a:solidFill>
                <a:schemeClr val="accent4"/>
              </a:solidFill>
              <a:latin typeface="Barlow" pitchFamily="2" charset="77"/>
              <a:ea typeface="Helvetica Neue Thin" panose="020B0403020202020204" pitchFamily="34" charset="0"/>
              <a:cs typeface="Helvetica Neue" panose="02000503000000020004" pitchFamily="2" charset="0"/>
            </a:endParaRPr>
          </a:p>
        </p:txBody>
      </p:sp>
      <p:sp>
        <p:nvSpPr>
          <p:cNvPr id="533" name="Textfeld 532">
            <a:extLst>
              <a:ext uri="{FF2B5EF4-FFF2-40B4-BE49-F238E27FC236}">
                <a16:creationId xmlns:a16="http://schemas.microsoft.com/office/drawing/2014/main" id="{CAF8BD4C-DE61-4B62-C344-65472B89A976}"/>
              </a:ext>
            </a:extLst>
          </p:cNvPr>
          <p:cNvSpPr txBox="1"/>
          <p:nvPr/>
        </p:nvSpPr>
        <p:spPr>
          <a:xfrm>
            <a:off x="135819" y="6540250"/>
            <a:ext cx="11977511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800" dirty="0">
                <a:solidFill>
                  <a:schemeClr val="tx1"/>
                </a:solidFill>
              </a:rPr>
              <a:t>* Kostenschätzung Team </a:t>
            </a:r>
            <a:r>
              <a:rPr lang="de-DE" sz="800" dirty="0" err="1">
                <a:solidFill>
                  <a:schemeClr val="tx1"/>
                </a:solidFill>
              </a:rPr>
              <a:t>BaumEntscheid</a:t>
            </a:r>
            <a:r>
              <a:rPr lang="de-DE" sz="800" dirty="0">
                <a:solidFill>
                  <a:schemeClr val="tx1"/>
                </a:solidFill>
              </a:rPr>
              <a:t> gemäß Entwurf des Berliner Klimaanpassungsgesetzes (</a:t>
            </a:r>
            <a:r>
              <a:rPr lang="de-DE" sz="800" dirty="0">
                <a:solidFill>
                  <a:schemeClr val="tx1"/>
                </a:solidFill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https://www.baumentscheid.de/klimaanpassungsgesetz</a:t>
            </a:r>
            <a:r>
              <a:rPr lang="de-DE" sz="800" dirty="0">
                <a:solidFill>
                  <a:schemeClr val="tx1"/>
                </a:solidFill>
              </a:rPr>
              <a:t>); Stand 26.09.2026.</a:t>
            </a:r>
          </a:p>
        </p:txBody>
      </p:sp>
      <p:cxnSp>
        <p:nvCxnSpPr>
          <p:cNvPr id="22" name="Gerade Verbindung 21">
            <a:extLst>
              <a:ext uri="{FF2B5EF4-FFF2-40B4-BE49-F238E27FC236}">
                <a16:creationId xmlns:a16="http://schemas.microsoft.com/office/drawing/2014/main" id="{99E27FED-F3BD-C769-03BD-7922CE59D0F1}"/>
              </a:ext>
            </a:extLst>
          </p:cNvPr>
          <p:cNvCxnSpPr/>
          <p:nvPr>
            <p:custDataLst>
              <p:tags r:id="rId2"/>
            </p:custDataLst>
          </p:nvPr>
        </p:nvCxnSpPr>
        <p:spPr bwMode="auto">
          <a:xfrm>
            <a:off x="3049588" y="3400425"/>
            <a:ext cx="58102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2" name="Gerade Verbindung 451">
            <a:extLst>
              <a:ext uri="{FF2B5EF4-FFF2-40B4-BE49-F238E27FC236}">
                <a16:creationId xmlns:a16="http://schemas.microsoft.com/office/drawing/2014/main" id="{5E950E62-A97A-E918-4A02-49A8A7DF9393}"/>
              </a:ext>
            </a:extLst>
          </p:cNvPr>
          <p:cNvCxnSpPr/>
          <p:nvPr>
            <p:custDataLst>
              <p:tags r:id="rId3"/>
            </p:custDataLst>
          </p:nvPr>
        </p:nvCxnSpPr>
        <p:spPr bwMode="auto">
          <a:xfrm>
            <a:off x="6977063" y="2366963"/>
            <a:ext cx="58102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Gerade Verbindung 59">
            <a:extLst>
              <a:ext uri="{FF2B5EF4-FFF2-40B4-BE49-F238E27FC236}">
                <a16:creationId xmlns:a16="http://schemas.microsoft.com/office/drawing/2014/main" id="{745E6169-9FEF-C0EA-9E7B-E87709C928C8}"/>
              </a:ext>
            </a:extLst>
          </p:cNvPr>
          <p:cNvCxnSpPr/>
          <p:nvPr>
            <p:custDataLst>
              <p:tags r:id="rId4"/>
            </p:custDataLst>
          </p:nvPr>
        </p:nvCxnSpPr>
        <p:spPr bwMode="auto">
          <a:xfrm>
            <a:off x="9594850" y="2114550"/>
            <a:ext cx="58102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Gerade Verbindung 57">
            <a:extLst>
              <a:ext uri="{FF2B5EF4-FFF2-40B4-BE49-F238E27FC236}">
                <a16:creationId xmlns:a16="http://schemas.microsoft.com/office/drawing/2014/main" id="{4AA29624-7B36-6DCB-D379-4A0B2C8A7CF3}"/>
              </a:ext>
            </a:extLst>
          </p:cNvPr>
          <p:cNvCxnSpPr/>
          <p:nvPr>
            <p:custDataLst>
              <p:tags r:id="rId5"/>
            </p:custDataLst>
          </p:nvPr>
        </p:nvCxnSpPr>
        <p:spPr bwMode="auto">
          <a:xfrm>
            <a:off x="8286750" y="2233613"/>
            <a:ext cx="58102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Gerade Verbindung 48">
            <a:extLst>
              <a:ext uri="{FF2B5EF4-FFF2-40B4-BE49-F238E27FC236}">
                <a16:creationId xmlns:a16="http://schemas.microsoft.com/office/drawing/2014/main" id="{1E671DE3-2E96-700D-66BE-C589922B6B6A}"/>
              </a:ext>
            </a:extLst>
          </p:cNvPr>
          <p:cNvCxnSpPr/>
          <p:nvPr>
            <p:custDataLst>
              <p:tags r:id="rId6"/>
            </p:custDataLst>
          </p:nvPr>
        </p:nvCxnSpPr>
        <p:spPr bwMode="auto">
          <a:xfrm>
            <a:off x="5667375" y="2578100"/>
            <a:ext cx="58102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Gerade Verbindung 46">
            <a:extLst>
              <a:ext uri="{FF2B5EF4-FFF2-40B4-BE49-F238E27FC236}">
                <a16:creationId xmlns:a16="http://schemas.microsoft.com/office/drawing/2014/main" id="{93912710-4FD8-3103-EDFC-7199BACB56B0}"/>
              </a:ext>
            </a:extLst>
          </p:cNvPr>
          <p:cNvCxnSpPr/>
          <p:nvPr>
            <p:custDataLst>
              <p:tags r:id="rId7"/>
            </p:custDataLst>
          </p:nvPr>
        </p:nvCxnSpPr>
        <p:spPr bwMode="auto">
          <a:xfrm>
            <a:off x="4357688" y="2851150"/>
            <a:ext cx="58102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Gerade Verbindung 20">
            <a:extLst>
              <a:ext uri="{FF2B5EF4-FFF2-40B4-BE49-F238E27FC236}">
                <a16:creationId xmlns:a16="http://schemas.microsoft.com/office/drawing/2014/main" id="{473EC45F-B8F8-F3BA-2964-61BC2F8F3FF5}"/>
              </a:ext>
            </a:extLst>
          </p:cNvPr>
          <p:cNvCxnSpPr/>
          <p:nvPr>
            <p:custDataLst>
              <p:tags r:id="rId8"/>
            </p:custDataLst>
          </p:nvPr>
        </p:nvCxnSpPr>
        <p:spPr bwMode="auto">
          <a:xfrm>
            <a:off x="1739900" y="4349750"/>
            <a:ext cx="58102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466" name="Chart 3">
            <a:extLst>
              <a:ext uri="{FF2B5EF4-FFF2-40B4-BE49-F238E27FC236}">
                <a16:creationId xmlns:a16="http://schemas.microsoft.com/office/drawing/2014/main" id="{E0A4061D-CBDC-6CAC-5211-5D5FDC5AD7F2}"/>
              </a:ext>
            </a:extLst>
          </p:cNvPr>
          <p:cNvGraphicFramePr/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1657621384"/>
              </p:ext>
            </p:extLst>
          </p:nvPr>
        </p:nvGraphicFramePr>
        <p:xfrm>
          <a:off x="638175" y="1625600"/>
          <a:ext cx="10639425" cy="4040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5"/>
          </a:graphicData>
        </a:graphic>
      </p:graphicFrame>
      <p:sp>
        <p:nvSpPr>
          <p:cNvPr id="63" name="Rechteck 62">
            <a:extLst>
              <a:ext uri="{FF2B5EF4-FFF2-40B4-BE49-F238E27FC236}">
                <a16:creationId xmlns:a16="http://schemas.microsoft.com/office/drawing/2014/main" id="{41168804-23D7-4BC5-77DD-7B998E781A4F}"/>
              </a:ext>
            </a:extLst>
          </p:cNvPr>
          <p:cNvSpPr/>
          <p:nvPr>
            <p:custDataLst>
              <p:tags r:id="rId10"/>
            </p:custDataLst>
          </p:nvPr>
        </p:nvSpPr>
        <p:spPr bwMode="auto">
          <a:xfrm>
            <a:off x="8728075" y="5376863"/>
            <a:ext cx="1008063" cy="63817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7E618AEA-A05D-44DE-95AB-982E4BF6A82A}" type="datetime'''''Su''m''''m''e'' aller son''st''i''gen M''''a''ßna''''hmen'">
              <a:rPr lang="de-DE" altLang="en-US" kern="1200" smtClean="0">
                <a:solidFill>
                  <a:schemeClr val="tx1"/>
                </a:solidFill>
              </a:rPr>
              <a:pPr/>
              <a:t>Summe aller sonstigen Maßnahmen</a:t>
            </a:fld>
            <a:endParaRPr lang="de-DE" kern="1200">
              <a:solidFill>
                <a:schemeClr val="tx1"/>
              </a:solidFill>
            </a:endParaRPr>
          </a:p>
        </p:txBody>
      </p:sp>
      <p:sp>
        <p:nvSpPr>
          <p:cNvPr id="449" name="Rechteck 448">
            <a:extLst>
              <a:ext uri="{FF2B5EF4-FFF2-40B4-BE49-F238E27FC236}">
                <a16:creationId xmlns:a16="http://schemas.microsoft.com/office/drawing/2014/main" id="{149AA923-C62F-D1C0-7601-0DA477485C0A}"/>
              </a:ext>
            </a:extLst>
          </p:cNvPr>
          <p:cNvSpPr/>
          <p:nvPr>
            <p:custDataLst>
              <p:tags r:id="rId11"/>
            </p:custDataLst>
          </p:nvPr>
        </p:nvSpPr>
        <p:spPr bwMode="auto">
          <a:xfrm>
            <a:off x="10228263" y="5376863"/>
            <a:ext cx="623888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DF308B3B-689A-4687-AE51-C9218FC66617}" type="datetime'S''um''''''''''''''''''''''''''''''''''''''''''me'''''''''''">
              <a:rPr lang="de-DE" altLang="en-US" kern="1200" smtClean="0">
                <a:solidFill>
                  <a:schemeClr val="tx1"/>
                </a:solidFill>
              </a:rPr>
              <a:pPr/>
              <a:t>Summe</a:t>
            </a:fld>
            <a:endParaRPr lang="de-DE" kern="1200">
              <a:solidFill>
                <a:schemeClr val="tx1"/>
              </a:solidFill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648ECA2D-E087-CA19-A0BC-E92A5DD8F5F5}"/>
              </a:ext>
            </a:extLst>
          </p:cNvPr>
          <p:cNvSpPr/>
          <p:nvPr>
            <p:custDataLst>
              <p:tags r:id="rId12"/>
            </p:custDataLst>
          </p:nvPr>
        </p:nvSpPr>
        <p:spPr bwMode="auto">
          <a:xfrm>
            <a:off x="7318375" y="5376863"/>
            <a:ext cx="1206500" cy="63817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043004D7-688D-42B8-8085-43A8564C9D05}" type="datetime'Kli''''ma''wirk''''''''''''same&#10;Grü''nfl''äch''en&#10;''''bauen'">
              <a:rPr lang="de-DE" altLang="en-US" kern="1200" smtClean="0">
                <a:solidFill>
                  <a:schemeClr val="tx1"/>
                </a:solidFill>
              </a:rPr>
              <a:pPr/>
              <a:t>Klimawirksame
Grünflächen
bauen</a:t>
            </a:fld>
            <a:endParaRPr lang="de-DE" kern="1200">
              <a:solidFill>
                <a:schemeClr val="tx1"/>
              </a:solidFill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BED74A69-DE2B-079E-B261-2B5919469CCB}"/>
              </a:ext>
            </a:extLst>
          </p:cNvPr>
          <p:cNvSpPr/>
          <p:nvPr>
            <p:custDataLst>
              <p:tags r:id="rId13"/>
            </p:custDataLst>
          </p:nvPr>
        </p:nvSpPr>
        <p:spPr bwMode="auto">
          <a:xfrm>
            <a:off x="6315075" y="5376863"/>
            <a:ext cx="593725" cy="425450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FD8E3A8B-A28E-409A-AF43-1FB8B514F602}" type="datetime'B''äum''e''&#10;p''''''''''''fl''''''e''ge''''n'''">
              <a:rPr lang="de-DE" altLang="en-US" kern="1200" smtClean="0">
                <a:solidFill>
                  <a:schemeClr val="tx1"/>
                </a:solidFill>
              </a:rPr>
              <a:pPr/>
              <a:t>Bäume
pflegen</a:t>
            </a:fld>
            <a:endParaRPr lang="de-DE" kern="1200">
              <a:solidFill>
                <a:schemeClr val="tx1"/>
              </a:solidFill>
            </a:endParaRP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F738B1B0-A2FB-3724-1210-756E59DD25A4}"/>
              </a:ext>
            </a:extLst>
          </p:cNvPr>
          <p:cNvSpPr/>
          <p:nvPr>
            <p:custDataLst>
              <p:tags r:id="rId14"/>
            </p:custDataLst>
          </p:nvPr>
        </p:nvSpPr>
        <p:spPr bwMode="auto">
          <a:xfrm>
            <a:off x="4857750" y="5376863"/>
            <a:ext cx="890588" cy="425450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3331A8EB-003F-4923-B993-A94A18C9C439}" type="datetime'''Hitzev''i''er''''''''''te''''l&#10;k''''''ü''''hl''''''e''''''n'">
              <a:rPr lang="de-DE" altLang="en-US" kern="1200" smtClean="0">
                <a:solidFill>
                  <a:schemeClr val="tx1"/>
                </a:solidFill>
              </a:rPr>
              <a:pPr/>
              <a:t>Hitzeviertel
kühlen</a:t>
            </a:fld>
            <a:endParaRPr lang="de-DE" kern="1200">
              <a:solidFill>
                <a:schemeClr val="tx1"/>
              </a:solidFill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B87639A0-35CE-6DE9-B846-66CD68B71BAE}"/>
              </a:ext>
            </a:extLst>
          </p:cNvPr>
          <p:cNvSpPr/>
          <p:nvPr>
            <p:custDataLst>
              <p:tags r:id="rId15"/>
            </p:custDataLst>
          </p:nvPr>
        </p:nvSpPr>
        <p:spPr bwMode="auto">
          <a:xfrm>
            <a:off x="3436938" y="5376863"/>
            <a:ext cx="1116013" cy="63817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2E4897C3-EAAC-475C-A657-0FC442442375}" type="datetime'Re''gen''''w''asse''''r&#10;''n''ut''zen&#10;&amp; “a''''''bk''opp''eln”'">
              <a:rPr lang="de-DE" altLang="en-US" kern="1200" smtClean="0">
                <a:solidFill>
                  <a:schemeClr val="tx1"/>
                </a:solidFill>
              </a:rPr>
              <a:pPr/>
              <a:t>Regenwasser
nutzen
&amp; “abkoppeln”</a:t>
            </a:fld>
            <a:endParaRPr lang="de-DE" kern="1200">
              <a:solidFill>
                <a:schemeClr val="tx1"/>
              </a:solidFill>
            </a:endParaRPr>
          </a:p>
        </p:txBody>
      </p:sp>
      <p:sp>
        <p:nvSpPr>
          <p:cNvPr id="448" name="Rechteck 447">
            <a:extLst>
              <a:ext uri="{FF2B5EF4-FFF2-40B4-BE49-F238E27FC236}">
                <a16:creationId xmlns:a16="http://schemas.microsoft.com/office/drawing/2014/main" id="{FAB89188-6797-4F2F-6830-671B7FF90AA2}"/>
              </a:ext>
            </a:extLst>
          </p:cNvPr>
          <p:cNvSpPr/>
          <p:nvPr>
            <p:custDataLst>
              <p:tags r:id="rId16"/>
            </p:custDataLst>
          </p:nvPr>
        </p:nvSpPr>
        <p:spPr bwMode="gray">
          <a:xfrm>
            <a:off x="9058275" y="2078038"/>
            <a:ext cx="346075" cy="192088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25400" tIns="0" rIns="25400" bIns="0" rtlCol="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E3B74F35-A88E-4F25-80B8-C5EAC2D62C2A}" type="datetime'''''''''''''''''''''2''7''''''''''''8'''''''''''''">
              <a:rPr lang="de-DE" altLang="en-US" kern="1200" smtClean="0">
                <a:solidFill>
                  <a:schemeClr val="tx2"/>
                </a:solidFill>
                <a:effectLst/>
              </a:rPr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278</a:t>
            </a:fld>
            <a:endParaRPr lang="de-DE" kern="1200">
              <a:solidFill>
                <a:schemeClr val="tx2"/>
              </a:solidFill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6C0768D3-E1EE-12CE-5435-8F489848F8D6}"/>
              </a:ext>
            </a:extLst>
          </p:cNvPr>
          <p:cNvSpPr/>
          <p:nvPr>
            <p:custDataLst>
              <p:tags r:id="rId17"/>
            </p:custDataLst>
          </p:nvPr>
        </p:nvSpPr>
        <p:spPr bwMode="auto">
          <a:xfrm>
            <a:off x="2343150" y="5376863"/>
            <a:ext cx="682625" cy="63817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E1E08DCA-7B67-4D08-9D28-B3EF6B492372}" type="datetime'''B''''ä''''''u''me''''&#10;n''''ac''''h-''&#10;''p''''flanz''e''n'''">
              <a:rPr lang="de-DE" altLang="en-US" kern="1200" smtClean="0">
                <a:solidFill>
                  <a:schemeClr val="tx1"/>
                </a:solidFill>
              </a:rPr>
              <a:pPr/>
              <a:t>Bäume
nach-
pflanzen</a:t>
            </a:fld>
            <a:endParaRPr lang="de-DE" kern="1200">
              <a:solidFill>
                <a:schemeClr val="tx1"/>
              </a:solidFill>
            </a:endParaRPr>
          </a:p>
        </p:txBody>
      </p:sp>
      <p:sp>
        <p:nvSpPr>
          <p:cNvPr id="457" name="Rechteck 456">
            <a:extLst>
              <a:ext uri="{FF2B5EF4-FFF2-40B4-BE49-F238E27FC236}">
                <a16:creationId xmlns:a16="http://schemas.microsoft.com/office/drawing/2014/main" id="{65D3A1BF-AC33-9E77-2980-AAD75B983E3E}"/>
              </a:ext>
            </a:extLst>
          </p:cNvPr>
          <p:cNvSpPr/>
          <p:nvPr>
            <p:custDataLst>
              <p:tags r:id="rId18"/>
            </p:custDataLst>
          </p:nvPr>
        </p:nvSpPr>
        <p:spPr bwMode="gray">
          <a:xfrm>
            <a:off x="7754938" y="2205038"/>
            <a:ext cx="333375" cy="192088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25400" tIns="0" rIns="25400" bIns="0" rtlCol="0" anchor="ctr"/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fld id="{F3FCD233-F930-4720-A278-57FD8B8952F2}" type="datetime'''''''''''''3''1''1'">
              <a:rPr lang="de-DE" altLang="en-US" kern="1200" smtClean="0">
                <a:solidFill>
                  <a:schemeClr val="tx2"/>
                </a:solidFill>
                <a:effectLst/>
              </a:rPr>
              <a:pPr 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t>311</a:t>
            </a:fld>
            <a:endParaRPr lang="de-DE" kern="1200">
              <a:solidFill>
                <a:schemeClr val="tx2"/>
              </a:solidFill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F0A928F4-C697-762F-215C-C57FAA554EB8}"/>
              </a:ext>
            </a:extLst>
          </p:cNvPr>
          <p:cNvSpPr/>
          <p:nvPr>
            <p:custDataLst>
              <p:tags r:id="rId19"/>
            </p:custDataLst>
          </p:nvPr>
        </p:nvSpPr>
        <p:spPr bwMode="auto">
          <a:xfrm>
            <a:off x="1033463" y="5376863"/>
            <a:ext cx="682625" cy="425450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79FFAECE-3E95-44FE-93B9-65DB467C4207}" type="datetime'Bäu''m''''''e''&#10;''''''p''''f''''''l''''''a''''nz''''en'''">
              <a:rPr lang="de-DE" altLang="en-US" kern="1200" smtClean="0">
                <a:solidFill>
                  <a:schemeClr val="tx1"/>
                </a:solidFill>
              </a:rPr>
              <a:pPr/>
              <a:t>Bäume
pflanzen</a:t>
            </a:fld>
            <a:endParaRPr lang="de-DE" kern="1200">
              <a:solidFill>
                <a:schemeClr val="tx1"/>
              </a:solidFill>
            </a:endParaRPr>
          </a:p>
        </p:txBody>
      </p:sp>
      <p:sp>
        <p:nvSpPr>
          <p:cNvPr id="460" name="Google Shape;505;p35">
            <a:extLst>
              <a:ext uri="{FF2B5EF4-FFF2-40B4-BE49-F238E27FC236}">
                <a16:creationId xmlns:a16="http://schemas.microsoft.com/office/drawing/2014/main" id="{E85C6AC3-9180-38D2-79DF-F82E67E9468D}"/>
              </a:ext>
            </a:extLst>
          </p:cNvPr>
          <p:cNvSpPr txBox="1">
            <a:spLocks/>
          </p:cNvSpPr>
          <p:nvPr/>
        </p:nvSpPr>
        <p:spPr>
          <a:xfrm>
            <a:off x="720000" y="1594837"/>
            <a:ext cx="505215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−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−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−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accent6"/>
              </a:buClr>
              <a:buFont typeface="Arial"/>
              <a:buNone/>
            </a:pPr>
            <a:r>
              <a:rPr lang="de-DE" sz="1800"/>
              <a:t>Angaben in Mio. Euro, summiert 2026 – 2040 *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196766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>
          <a:extLst>
            <a:ext uri="{FF2B5EF4-FFF2-40B4-BE49-F238E27FC236}">
              <a16:creationId xmlns:a16="http://schemas.microsoft.com/office/drawing/2014/main" id="{0138E2BA-D19E-3951-3C75-927B122767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>
            <a:extLst>
              <a:ext uri="{FF2B5EF4-FFF2-40B4-BE49-F238E27FC236}">
                <a16:creationId xmlns:a16="http://schemas.microsoft.com/office/drawing/2014/main" id="{904A6A63-37F7-630F-E3F3-ACAA00B254F5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92353151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21" imgW="7772400" imgH="10058400" progId="TCLayout.ActiveDocument.1">
                  <p:embed/>
                </p:oleObj>
              </mc:Choice>
              <mc:Fallback>
                <p:oleObj name="think-cell Folie" r:id="rId21" imgW="7772400" imgH="10058400" progId="TCLayout.ActiveDocument.1">
                  <p:embed/>
                  <p:pic>
                    <p:nvPicPr>
                      <p:cNvPr id="2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A4349224-6912-662E-647B-A15FD6A880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el 1">
            <a:extLst>
              <a:ext uri="{FF2B5EF4-FFF2-40B4-BE49-F238E27FC236}">
                <a16:creationId xmlns:a16="http://schemas.microsoft.com/office/drawing/2014/main" id="{49E1B3F8-F567-C9D4-6776-5BACC2F8C959}"/>
              </a:ext>
            </a:extLst>
          </p:cNvPr>
          <p:cNvSpPr txBox="1">
            <a:spLocks/>
          </p:cNvSpPr>
          <p:nvPr/>
        </p:nvSpPr>
        <p:spPr>
          <a:xfrm>
            <a:off x="720000" y="438840"/>
            <a:ext cx="10776600" cy="84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12190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4700" b="1" i="0" kern="1200" cap="all" baseline="0" dirty="0">
                <a:solidFill>
                  <a:schemeClr val="tx1"/>
                </a:solidFill>
                <a:latin typeface="DIN Next W1G Light"/>
                <a:ea typeface="+mj-ea"/>
                <a:cs typeface="+mj-cs"/>
              </a:defRPr>
            </a:lvl1pPr>
          </a:lstStyle>
          <a:p>
            <a:r>
              <a:rPr lang="de-DE" sz="2400" cap="none" dirty="0">
                <a:latin typeface="Barlow" pitchFamily="2" charset="77"/>
                <a:ea typeface="Helvetica Neue" panose="02000503000000020004" pitchFamily="2" charset="0"/>
                <a:cs typeface="Helvetica Neue" panose="02000503000000020004" pitchFamily="2" charset="0"/>
              </a:rPr>
              <a:t>Von 2028 an wird pro Jahr mindestens 430 Mio. Euro einzuplanen sein</a:t>
            </a:r>
            <a:endParaRPr lang="de-DE" sz="2400" cap="none" dirty="0">
              <a:solidFill>
                <a:schemeClr val="accent4"/>
              </a:solidFill>
              <a:latin typeface="Barlow" pitchFamily="2" charset="77"/>
              <a:ea typeface="Helvetica Neue Thin" panose="020B0403020202020204" pitchFamily="34" charset="0"/>
              <a:cs typeface="Helvetica Neue" panose="02000503000000020004" pitchFamily="2" charset="0"/>
            </a:endParaRPr>
          </a:p>
        </p:txBody>
      </p:sp>
      <p:sp>
        <p:nvSpPr>
          <p:cNvPr id="533" name="Textfeld 532">
            <a:extLst>
              <a:ext uri="{FF2B5EF4-FFF2-40B4-BE49-F238E27FC236}">
                <a16:creationId xmlns:a16="http://schemas.microsoft.com/office/drawing/2014/main" id="{F81F506F-957E-A882-88F8-629CFF6C916E}"/>
              </a:ext>
            </a:extLst>
          </p:cNvPr>
          <p:cNvSpPr txBox="1"/>
          <p:nvPr/>
        </p:nvSpPr>
        <p:spPr>
          <a:xfrm>
            <a:off x="135819" y="6540250"/>
            <a:ext cx="11977511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800" dirty="0">
                <a:solidFill>
                  <a:schemeClr val="tx1"/>
                </a:solidFill>
              </a:rPr>
              <a:t>* Kostenschätzung Team </a:t>
            </a:r>
            <a:r>
              <a:rPr lang="de-DE" sz="800" dirty="0" err="1">
                <a:solidFill>
                  <a:schemeClr val="tx1"/>
                </a:solidFill>
              </a:rPr>
              <a:t>BaumEntscheid</a:t>
            </a:r>
            <a:r>
              <a:rPr lang="de-DE" sz="800" dirty="0">
                <a:solidFill>
                  <a:schemeClr val="tx1"/>
                </a:solidFill>
              </a:rPr>
              <a:t> gemäß Entwurf des Berliner Klimaanpassungsgesetzes (</a:t>
            </a:r>
            <a:r>
              <a:rPr lang="de-DE" sz="800" dirty="0">
                <a:solidFill>
                  <a:schemeClr val="tx1"/>
                </a:solidFill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https://www.baumentscheid.de/klimaanpassungsgesetz</a:t>
            </a:r>
            <a:r>
              <a:rPr lang="de-DE" sz="800" dirty="0">
                <a:solidFill>
                  <a:schemeClr val="tx1"/>
                </a:solidFill>
              </a:rPr>
              <a:t>); Stand 26.09.2026.</a:t>
            </a:r>
          </a:p>
        </p:txBody>
      </p:sp>
      <p:sp>
        <p:nvSpPr>
          <p:cNvPr id="460" name="Google Shape;505;p35">
            <a:extLst>
              <a:ext uri="{FF2B5EF4-FFF2-40B4-BE49-F238E27FC236}">
                <a16:creationId xmlns:a16="http://schemas.microsoft.com/office/drawing/2014/main" id="{0AC4EAFB-3700-065E-CE3D-129F0F1ABF65}"/>
              </a:ext>
            </a:extLst>
          </p:cNvPr>
          <p:cNvSpPr txBox="1">
            <a:spLocks/>
          </p:cNvSpPr>
          <p:nvPr/>
        </p:nvSpPr>
        <p:spPr>
          <a:xfrm>
            <a:off x="720000" y="1594837"/>
            <a:ext cx="5052150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55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−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−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−"/>
              <a:defRPr sz="20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pPr marL="0" indent="0">
              <a:spcBef>
                <a:spcPts val="0"/>
              </a:spcBef>
              <a:buClr>
                <a:schemeClr val="accent6"/>
              </a:buClr>
              <a:buFont typeface="Arial"/>
              <a:buNone/>
            </a:pPr>
            <a:r>
              <a:rPr lang="de-DE" sz="1800" dirty="0"/>
              <a:t>Angaben in Mio. Euro, 2026 – 2040 *</a:t>
            </a:r>
          </a:p>
        </p:txBody>
      </p:sp>
      <p:graphicFrame>
        <p:nvGraphicFramePr>
          <p:cNvPr id="456" name="Chart 3">
            <a:extLst>
              <a:ext uri="{FF2B5EF4-FFF2-40B4-BE49-F238E27FC236}">
                <a16:creationId xmlns:a16="http://schemas.microsoft.com/office/drawing/2014/main" id="{ECFA5FE6-E368-D285-70F3-1F42D63EB538}"/>
              </a:ext>
            </a:extLst>
          </p:cNvPr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70041947"/>
              </p:ext>
            </p:extLst>
          </p:nvPr>
        </p:nvGraphicFramePr>
        <p:xfrm>
          <a:off x="1004888" y="2181225"/>
          <a:ext cx="10733087" cy="3597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4"/>
          </a:graphicData>
        </a:graphic>
      </p:graphicFrame>
      <p:sp>
        <p:nvSpPr>
          <p:cNvPr id="6" name="Rechteck 5">
            <a:extLst>
              <a:ext uri="{FF2B5EF4-FFF2-40B4-BE49-F238E27FC236}">
                <a16:creationId xmlns:a16="http://schemas.microsoft.com/office/drawing/2014/main" id="{F6C93A1B-2AA1-7AB1-EBFF-54E28A1B889C}"/>
              </a:ext>
            </a:extLst>
          </p:cNvPr>
          <p:cNvSpPr/>
          <p:nvPr>
            <p:custDataLst>
              <p:tags r:id="rId3"/>
            </p:custDataLst>
          </p:nvPr>
        </p:nvSpPr>
        <p:spPr bwMode="auto">
          <a:xfrm>
            <a:off x="1936750" y="5530850"/>
            <a:ext cx="412750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F5B2417D-FB17-4894-8AA7-F1DEC6EE1697}" type="datetime'''''''''2''''''''''''''''''''''''''0''''''''''''''2''''''7'">
              <a:rPr lang="de-DE" altLang="en-US" kern="120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 panose="02000000000000000000" pitchFamily="2" charset="0"/>
              </a:rPr>
              <a:pPr/>
              <a:t>2027</a:t>
            </a:fld>
            <a:endParaRPr lang="de-DE" kern="12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 panose="02000000000000000000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9B4F249-42A1-9161-56C6-7681652EE37D}"/>
              </a:ext>
            </a:extLst>
          </p:cNvPr>
          <p:cNvSpPr/>
          <p:nvPr>
            <p:custDataLst>
              <p:tags r:id="rId4"/>
            </p:custDataLst>
          </p:nvPr>
        </p:nvSpPr>
        <p:spPr bwMode="auto">
          <a:xfrm>
            <a:off x="2641600" y="5530850"/>
            <a:ext cx="412750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72986047-CA27-45A1-9748-CC7D4BDC1168}" type="datetime'''''2''0''2''''''''''''''''''''8'''''''''''''">
              <a:rPr lang="de-DE" altLang="en-US" kern="120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 panose="02000000000000000000" pitchFamily="2" charset="0"/>
              </a:rPr>
              <a:pPr/>
              <a:t>2028</a:t>
            </a:fld>
            <a:endParaRPr lang="de-DE" kern="12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 panose="02000000000000000000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9F0CE48-4C18-B7E6-9D17-AB80779FA0E6}"/>
              </a:ext>
            </a:extLst>
          </p:cNvPr>
          <p:cNvSpPr/>
          <p:nvPr>
            <p:custDataLst>
              <p:tags r:id="rId5"/>
            </p:custDataLst>
          </p:nvPr>
        </p:nvSpPr>
        <p:spPr bwMode="auto">
          <a:xfrm>
            <a:off x="160338" y="5006975"/>
            <a:ext cx="939800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ctr"/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fld id="{82FC40F0-131B-4F7B-ACE1-7CDA6BAFBA28}" type="datetime'''''i''''''''''n M''''''''''''io''. E''''''''u''''''''ro'">
              <a:rPr lang="de-DE" altLang="en-US" kern="120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 panose="02000000000000000000" pitchFamily="2" charset="0"/>
              </a:rPr>
              <a:pPr/>
              <a:t>in Mio. Euro</a:t>
            </a:fld>
            <a:endParaRPr lang="de-DE" kern="12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 panose="02000000000000000000" pitchFamily="2" charset="0"/>
            </a:endParaRP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E563A22F-1624-3FB2-8608-3368DED3D01E}"/>
              </a:ext>
            </a:extLst>
          </p:cNvPr>
          <p:cNvSpPr/>
          <p:nvPr>
            <p:custDataLst>
              <p:tags r:id="rId6"/>
            </p:custDataLst>
          </p:nvPr>
        </p:nvSpPr>
        <p:spPr bwMode="auto">
          <a:xfrm>
            <a:off x="3344863" y="5530850"/>
            <a:ext cx="412750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0D145D3B-C847-4D5C-933D-E06ADD8791FF}" type="datetime'''''''''2''''''''''''''''''''''''''''''''''''''''''''02''9'">
              <a:rPr lang="de-DE" altLang="en-US" kern="120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 panose="02000000000000000000" pitchFamily="2" charset="0"/>
              </a:rPr>
              <a:pPr/>
              <a:t>2029</a:t>
            </a:fld>
            <a:endParaRPr lang="de-DE" kern="12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 panose="02000000000000000000" pitchFamily="2" charset="0"/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3161DC09-5F59-238D-D0F4-6983C58CA8E9}"/>
              </a:ext>
            </a:extLst>
          </p:cNvPr>
          <p:cNvSpPr/>
          <p:nvPr>
            <p:custDataLst>
              <p:tags r:id="rId7"/>
            </p:custDataLst>
          </p:nvPr>
        </p:nvSpPr>
        <p:spPr bwMode="auto">
          <a:xfrm>
            <a:off x="4049713" y="5530850"/>
            <a:ext cx="412750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4EB6E53E-4C61-4BD3-8638-31826D7BAAEF}" type="datetime'2''''''''0''''''''''''''''''''3''''0'''''''''''">
              <a:rPr lang="de-DE" altLang="en-US" kern="120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 panose="02000000000000000000" pitchFamily="2" charset="0"/>
              </a:rPr>
              <a:pPr/>
              <a:t>2030</a:t>
            </a:fld>
            <a:endParaRPr lang="de-DE" kern="12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 panose="02000000000000000000" pitchFamily="2" charset="0"/>
            </a:endParaRPr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A930AA88-2B85-4BA0-7522-E86659D5A1EC}"/>
              </a:ext>
            </a:extLst>
          </p:cNvPr>
          <p:cNvSpPr/>
          <p:nvPr>
            <p:custDataLst>
              <p:tags r:id="rId8"/>
            </p:custDataLst>
          </p:nvPr>
        </p:nvSpPr>
        <p:spPr bwMode="auto">
          <a:xfrm>
            <a:off x="4754563" y="5530850"/>
            <a:ext cx="412750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A2BF70C7-8AFC-4BAB-A32E-0DB17A9A969E}" type="datetime'''20''''''3''''1'''">
              <a:rPr lang="de-DE" altLang="en-US" kern="120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 panose="02000000000000000000" pitchFamily="2" charset="0"/>
              </a:rPr>
              <a:pPr/>
              <a:t>2031</a:t>
            </a:fld>
            <a:endParaRPr lang="de-DE" kern="12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 panose="02000000000000000000" pitchFamily="2" charset="0"/>
            </a:endParaRPr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34FDF550-A619-A642-32A7-E9F966CFCB82}"/>
              </a:ext>
            </a:extLst>
          </p:cNvPr>
          <p:cNvSpPr/>
          <p:nvPr>
            <p:custDataLst>
              <p:tags r:id="rId9"/>
            </p:custDataLst>
          </p:nvPr>
        </p:nvSpPr>
        <p:spPr bwMode="auto">
          <a:xfrm>
            <a:off x="5459413" y="5530850"/>
            <a:ext cx="412750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8195E9F2-D19A-4870-9668-D43579EFB3A3}" type="datetime'''''''2''''''''''''''''''''0''''''''3''''2'''''''''''''''''''">
              <a:rPr lang="de-DE" altLang="en-US" kern="120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 panose="02000000000000000000" pitchFamily="2" charset="0"/>
              </a:rPr>
              <a:pPr/>
              <a:t>2032</a:t>
            </a:fld>
            <a:endParaRPr lang="de-DE" kern="12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 panose="02000000000000000000" pitchFamily="2" charset="0"/>
            </a:endParaRP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7CED5B9D-B691-F9E4-EE49-111C0464DCBE}"/>
              </a:ext>
            </a:extLst>
          </p:cNvPr>
          <p:cNvSpPr/>
          <p:nvPr>
            <p:custDataLst>
              <p:tags r:id="rId10"/>
            </p:custDataLst>
          </p:nvPr>
        </p:nvSpPr>
        <p:spPr bwMode="auto">
          <a:xfrm>
            <a:off x="1231900" y="5530850"/>
            <a:ext cx="412750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E70E57EA-4BFF-4332-BC9A-C8161744A887}" type="datetime'''''2''''''0''''''''''''''''''2''''''''''''''''''6'''''''''">
              <a:rPr lang="de-DE" altLang="en-US" kern="120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 panose="02000000000000000000" pitchFamily="2" charset="0"/>
              </a:rPr>
              <a:pPr/>
              <a:t>2026</a:t>
            </a:fld>
            <a:endParaRPr lang="de-DE" kern="12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 panose="02000000000000000000" pitchFamily="2" charset="0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0655AC5F-87DB-5F86-0749-C3205951187E}"/>
              </a:ext>
            </a:extLst>
          </p:cNvPr>
          <p:cNvSpPr/>
          <p:nvPr>
            <p:custDataLst>
              <p:tags r:id="rId11"/>
            </p:custDataLst>
          </p:nvPr>
        </p:nvSpPr>
        <p:spPr bwMode="auto">
          <a:xfrm>
            <a:off x="6867525" y="5530850"/>
            <a:ext cx="412750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44180D7B-14A9-4473-B4C6-706667EB5127}" type="datetime'''''''''''''''''''''''''''2''''''''0''''''''''3''''''''4'">
              <a:rPr lang="de-DE" altLang="en-US" kern="120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 panose="02000000000000000000" pitchFamily="2" charset="0"/>
              </a:rPr>
              <a:pPr/>
              <a:t>2034</a:t>
            </a:fld>
            <a:endParaRPr lang="de-DE" kern="12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 panose="02000000000000000000" pitchFamily="2" charset="0"/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FCF58410-DE72-C948-1665-3C67B85F6EA4}"/>
              </a:ext>
            </a:extLst>
          </p:cNvPr>
          <p:cNvSpPr/>
          <p:nvPr>
            <p:custDataLst>
              <p:tags r:id="rId12"/>
            </p:custDataLst>
          </p:nvPr>
        </p:nvSpPr>
        <p:spPr bwMode="auto">
          <a:xfrm>
            <a:off x="7572375" y="5530850"/>
            <a:ext cx="412750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122AB82D-160C-45FF-A0B9-3BE68155BD8D}" type="datetime'''''''''''''2''''''''''0''''''''''3''''''''5'''''''''''">
              <a:rPr lang="de-DE" altLang="en-US" kern="120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 panose="02000000000000000000" pitchFamily="2" charset="0"/>
              </a:rPr>
              <a:pPr/>
              <a:t>2035</a:t>
            </a:fld>
            <a:endParaRPr lang="de-DE" kern="12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 panose="02000000000000000000" pitchFamily="2" charset="0"/>
            </a:endParaRPr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233F1E49-0B30-7238-7C2F-4D431E75359D}"/>
              </a:ext>
            </a:extLst>
          </p:cNvPr>
          <p:cNvSpPr/>
          <p:nvPr>
            <p:custDataLst>
              <p:tags r:id="rId13"/>
            </p:custDataLst>
          </p:nvPr>
        </p:nvSpPr>
        <p:spPr bwMode="auto">
          <a:xfrm>
            <a:off x="8277225" y="5530850"/>
            <a:ext cx="412750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D89BA609-30AB-4D8F-8BB0-65CE89C4AE1A}" type="datetime'2''0''''''''''''''''''''''''''''''''''''''36'''''''''''''''''">
              <a:rPr lang="de-DE" altLang="en-US" kern="120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 panose="02000000000000000000" pitchFamily="2" charset="0"/>
              </a:rPr>
              <a:pPr/>
              <a:t>2036</a:t>
            </a:fld>
            <a:endParaRPr lang="de-DE" kern="12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 panose="02000000000000000000" pitchFamily="2" charset="0"/>
            </a:endParaRP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8BB3D2D3-3091-2811-6021-AE4B20F3EEAC}"/>
              </a:ext>
            </a:extLst>
          </p:cNvPr>
          <p:cNvSpPr/>
          <p:nvPr>
            <p:custDataLst>
              <p:tags r:id="rId14"/>
            </p:custDataLst>
          </p:nvPr>
        </p:nvSpPr>
        <p:spPr bwMode="auto">
          <a:xfrm>
            <a:off x="8982075" y="5530850"/>
            <a:ext cx="412750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CCA77EDF-319A-45E9-A86B-9D77E77BFBE8}" type="datetime'''2''''''''''''''''''''''''0''''3''''''7'''''''">
              <a:rPr lang="de-DE" altLang="en-US" kern="120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 panose="02000000000000000000" pitchFamily="2" charset="0"/>
              </a:rPr>
              <a:pPr/>
              <a:t>2037</a:t>
            </a:fld>
            <a:endParaRPr lang="de-DE" kern="12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 panose="02000000000000000000" pitchFamily="2" charset="0"/>
            </a:endParaRP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AE6E5DDB-A3EE-CEBA-C2A8-A2DA0F8108CF}"/>
              </a:ext>
            </a:extLst>
          </p:cNvPr>
          <p:cNvSpPr/>
          <p:nvPr>
            <p:custDataLst>
              <p:tags r:id="rId15"/>
            </p:custDataLst>
          </p:nvPr>
        </p:nvSpPr>
        <p:spPr bwMode="auto">
          <a:xfrm>
            <a:off x="9686925" y="5530850"/>
            <a:ext cx="412750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63A4FB9B-1018-43D7-9773-825F4F2951A5}" type="datetime'''2''''0''''''''''3''8'''''''''''''''''''''''''''''''''">
              <a:rPr lang="de-DE" altLang="en-US" kern="120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 panose="02000000000000000000" pitchFamily="2" charset="0"/>
              </a:rPr>
              <a:pPr/>
              <a:t>2038</a:t>
            </a:fld>
            <a:endParaRPr lang="de-DE" kern="12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 panose="02000000000000000000" pitchFamily="2" charset="0"/>
            </a:endParaRPr>
          </a:p>
        </p:txBody>
      </p:sp>
      <p:sp>
        <p:nvSpPr>
          <p:cNvPr id="61" name="Rechteck 60">
            <a:extLst>
              <a:ext uri="{FF2B5EF4-FFF2-40B4-BE49-F238E27FC236}">
                <a16:creationId xmlns:a16="http://schemas.microsoft.com/office/drawing/2014/main" id="{E5B31B6F-D93A-7B46-D281-9B3F8EE483B7}"/>
              </a:ext>
            </a:extLst>
          </p:cNvPr>
          <p:cNvSpPr/>
          <p:nvPr>
            <p:custDataLst>
              <p:tags r:id="rId16"/>
            </p:custDataLst>
          </p:nvPr>
        </p:nvSpPr>
        <p:spPr bwMode="auto">
          <a:xfrm>
            <a:off x="10390188" y="5530850"/>
            <a:ext cx="412750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AE057F0E-0156-4336-9417-CFB55F64001F}" type="datetime'2''0''''''''''39'''''''''''''''''''''''''''''''''''''''''''">
              <a:rPr lang="de-DE" altLang="en-US" kern="120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 panose="02000000000000000000" pitchFamily="2" charset="0"/>
              </a:rPr>
              <a:pPr/>
              <a:t>2039</a:t>
            </a:fld>
            <a:endParaRPr lang="de-DE" kern="12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 panose="02000000000000000000" pitchFamily="2" charset="0"/>
            </a:endParaRPr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20D7EBF8-F658-3630-AE18-D86DE3EB80D8}"/>
              </a:ext>
            </a:extLst>
          </p:cNvPr>
          <p:cNvSpPr/>
          <p:nvPr>
            <p:custDataLst>
              <p:tags r:id="rId17"/>
            </p:custDataLst>
          </p:nvPr>
        </p:nvSpPr>
        <p:spPr bwMode="auto">
          <a:xfrm>
            <a:off x="11095038" y="5530850"/>
            <a:ext cx="412750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B09308E4-F93A-40F6-A1AC-7BE1BC14F261}" type="datetime'''''''''''2''''''''''''''''''''''''''''''''''0''4''0'''''''''">
              <a:rPr lang="de-DE" altLang="en-US" kern="120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 panose="02000000000000000000" pitchFamily="2" charset="0"/>
              </a:rPr>
              <a:pPr/>
              <a:t>2040</a:t>
            </a:fld>
            <a:endParaRPr lang="de-DE" kern="12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 panose="02000000000000000000" pitchFamily="2" charset="0"/>
            </a:endParaRPr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19B0B03B-0387-8301-3D4D-FF59B6380629}"/>
              </a:ext>
            </a:extLst>
          </p:cNvPr>
          <p:cNvSpPr/>
          <p:nvPr>
            <p:custDataLst>
              <p:tags r:id="rId18"/>
            </p:custDataLst>
          </p:nvPr>
        </p:nvSpPr>
        <p:spPr bwMode="auto">
          <a:xfrm>
            <a:off x="6164263" y="5530850"/>
            <a:ext cx="412750" cy="212725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rtlCol="0" anchor="t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fld id="{F7C18564-4902-45CB-830D-E491C5A86301}" type="datetime'''20''''''''3''''''''''''''''''''''''''3'''''">
              <a:rPr lang="de-DE" altLang="en-US" kern="120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  <a:sym typeface="Roboto" panose="02000000000000000000" pitchFamily="2" charset="0"/>
              </a:rPr>
              <a:pPr/>
              <a:t>2033</a:t>
            </a:fld>
            <a:endParaRPr lang="de-DE" kern="1200">
              <a:solidFill>
                <a:schemeClr val="tx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  <a:sym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69565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8224&quot;&gt;&lt;version val=&quot;35345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4&quot;/&gt;&lt;end val=&quot;4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4&lt;/m_strFormatTime&gt;&lt;m_yearfmt&gt;&lt;begin val=&quot;0&quot;/&gt;&lt;end val=&quot;4&quot;/&gt;&lt;/m_yearfmt&gt;&lt;/m_precDefaultWeek&gt;&lt;m_precDefaultMonth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y8cpxPLY1DulFYWGCvoz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VL6krB8EF9ScEBXtTQqvg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Dy_VyHQEwk6QoXDXxK_Sg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QQ_gfu3G7OzqCirsuFXg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zGk7PJN0RwgJg93vVPCJ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LlaSqhvXMj92iBnmu2Xzg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xWurbbWJGWVaKX0HBwPv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0vhrun216BCd9dGyZVQ62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ctNIkN0_HRP5zdHqSAAw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.NYWdSBDCl2t1CzzPE5I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L313HnS3y2ysng3eFvukg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FQRL_Y1wNjK9N8FMptLF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eZii8u.HyKLQp_5jnvRc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npOI.I1LSvfM2wE_gED2g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bAkAxMNy4mrf_nyb0z1LA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0DiYBo2PKbiiG0iMdL8ew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P5ohLUHg3va7XSTyYxpBQ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Zr1zILgiyRuqNIYPhXCJhA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D8wPGJ4x16mjx9yZ6LnR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m51sgiBxOh66GdjPGvEEg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NKdCWYUMwYXmN_Trqh_Yw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sjkq8a7qwebkMQ7hSMcnQ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xEd6rRbSalMfCCwtmhURA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bkiD9LPmJUQjqUHwvSMbg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uSPtHBc2rrSkKUL3pRu4Q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4ufvwCYc6eYhjaMp8wGg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vjkvsYUE_IR0Nfxd6990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eOsD9zfF.hQeK9WZizZaQ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aGOmSu.AB1DIwFI.Z2OKi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ILgFa_ZsCoQCibSVQ3zHg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XOrsgPNI4hl7ntGshGR.Q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D8RBs9wIgclB0w7PdGGEw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UvOyq7lHfxsJG8UNQU3dA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H3qnfTD7Hy971aISJsd1w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llG_LO86UkzWwjdmikluw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kNZKOAnyRoJsg.7dfGuU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S89rguKDe07D27hFVkBzcA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E7CAOPUpQ6CNMVGP62Su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xbc1r35WLRJZSgajJugFw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3I7YxUR4HXwbQoqYCJ_g9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RKdgu4AgLvbEMiaqcjB_w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zWGlxA4A1AICCMmov5WfA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wTSkEoTQzuUjKCDLEcVKZ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pC4ZZnUuUHx_niHYR7M1g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5b7UtALyRu6q8Djih711w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UV5dUX42pm1qIcmgLpugH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2b.gnWtR8FOH60enwBUlg"/>
</p:tagLst>
</file>

<file path=ppt/theme/theme1.xml><?xml version="1.0" encoding="utf-8"?>
<a:theme xmlns:a="http://schemas.openxmlformats.org/drawingml/2006/main" name="Office">
  <a:themeElements>
    <a:clrScheme name="Benutzerdefiniert 2">
      <a:dk1>
        <a:srgbClr val="003A42"/>
      </a:dk1>
      <a:lt1>
        <a:srgbClr val="F1F2EC"/>
      </a:lt1>
      <a:dk2>
        <a:srgbClr val="003A42"/>
      </a:dk2>
      <a:lt2>
        <a:srgbClr val="F1F2EC"/>
      </a:lt2>
      <a:accent1>
        <a:srgbClr val="026376"/>
      </a:accent1>
      <a:accent2>
        <a:srgbClr val="7FA68C"/>
      </a:accent2>
      <a:accent3>
        <a:srgbClr val="F2D293"/>
      </a:accent3>
      <a:accent4>
        <a:srgbClr val="BE5955"/>
      </a:accent4>
      <a:accent5>
        <a:srgbClr val="027368"/>
      </a:accent5>
      <a:accent6>
        <a:srgbClr val="818586"/>
      </a:accent6>
      <a:hlink>
        <a:srgbClr val="038AA5"/>
      </a:hlink>
      <a:folHlink>
        <a:srgbClr val="81858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</Words>
  <Application>Microsoft Macintosh PowerPoint</Application>
  <PresentationFormat>Breitbild</PresentationFormat>
  <Paragraphs>84</Paragraphs>
  <Slides>3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1" baseType="lpstr">
      <vt:lpstr>Roboto</vt:lpstr>
      <vt:lpstr>Arial</vt:lpstr>
      <vt:lpstr>Helvetica Neue</vt:lpstr>
      <vt:lpstr>Georgia</vt:lpstr>
      <vt:lpstr>Barlow Semi Condensed</vt:lpstr>
      <vt:lpstr>Barlow</vt:lpstr>
      <vt:lpstr>Office</vt:lpstr>
      <vt:lpstr>think-cell Folie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Berlin bis 2035 wetterfest und hitzesicher machen: nun mit Euch das BaumGesetz für Berlin erarbeiten</dc:title>
  <dc:creator>hs@clevere-staedte.de</dc:creator>
  <cp:lastModifiedBy>Heinrich Strößenreuther</cp:lastModifiedBy>
  <cp:revision>93</cp:revision>
  <dcterms:created xsi:type="dcterms:W3CDTF">2023-09-25T08:49:45Z</dcterms:created>
  <dcterms:modified xsi:type="dcterms:W3CDTF">2024-10-18T14:57:35Z</dcterms:modified>
</cp:coreProperties>
</file>